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  <p:sldId id="273" r:id="rId5"/>
    <p:sldId id="274" r:id="rId6"/>
    <p:sldId id="275" r:id="rId7"/>
    <p:sldId id="27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53D"/>
    <a:srgbClr val="40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9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9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2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0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7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57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5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7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6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18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E3FD1-EDC7-4DA7-B879-5BD690F0B01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36AC-EA8B-43FA-8236-F0B2D57EF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2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tyvigre.ru/project/182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6" name="Picture 2" descr="https://www.dtdm.tomsk.ru/upload/images/%D0%94%D0%B8%D0%B7%D0%B0%D0%B9%D0%BD%20%D0%B1%D0%B5%D0%B7%20%D0%BD%D0%B0%D0%B7%D0%B2%D0%B0%D0%BD%D0%B8%D1%8F%20(2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s://www.dtdm.tomsk.ru/upload/images/%D0%94%D0%B8%D0%B7%D0%B0%D0%B9%D0%BD%20%D0%B1%D0%B5%D0%B7%20%D0%BD%D0%B0%D0%B7%D0%B2%D0%B0%D0%BD%D0%B8%D1%8F%20(2)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71" t="60047" r="7420" b="16548"/>
            <a:stretch/>
          </p:blipFill>
          <p:spPr bwMode="auto">
            <a:xfrm>
              <a:off x="778212" y="1040859"/>
              <a:ext cx="10554511" cy="454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81790" y="1363579"/>
            <a:ext cx="106509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Проект «Танцы без границ» - участник конкурса «Ты в игре!» федеральной программы «Спорт – норма жизни</a:t>
            </a:r>
            <a:r>
              <a:rPr lang="ru-RU" sz="4400" b="1" dirty="0" smtClean="0">
                <a:solidFill>
                  <a:schemeClr val="bg1"/>
                </a:solidFill>
              </a:rPr>
              <a:t>»,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i="1" dirty="0">
                <a:solidFill>
                  <a:schemeClr val="bg1"/>
                </a:solidFill>
              </a:rPr>
              <a:t>Елена Валерьевна Вишнякова, </a:t>
            </a:r>
            <a:r>
              <a:rPr lang="ru-RU" sz="2400" i="1" dirty="0" smtClean="0">
                <a:solidFill>
                  <a:schemeClr val="bg1"/>
                </a:solidFill>
              </a:rPr>
              <a:t>Сергей </a:t>
            </a:r>
            <a:r>
              <a:rPr lang="ru-RU" sz="2400" i="1" dirty="0">
                <a:solidFill>
                  <a:schemeClr val="bg1"/>
                </a:solidFill>
              </a:rPr>
              <a:t>Иванович </a:t>
            </a:r>
            <a:r>
              <a:rPr lang="ru-RU" sz="2400" i="1" dirty="0" err="1">
                <a:solidFill>
                  <a:schemeClr val="bg1"/>
                </a:solidFill>
              </a:rPr>
              <a:t>Кесс</a:t>
            </a:r>
            <a:r>
              <a:rPr lang="ru-RU" sz="2400" i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Александр Андреевич </a:t>
            </a:r>
            <a:r>
              <a:rPr lang="ru-RU" sz="2400" i="1" dirty="0" err="1">
                <a:solidFill>
                  <a:schemeClr val="bg1"/>
                </a:solidFill>
              </a:rPr>
              <a:t>Самигуллин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педагоги </a:t>
            </a:r>
            <a:r>
              <a:rPr lang="ru-RU" sz="2400" dirty="0">
                <a:solidFill>
                  <a:schemeClr val="bg1"/>
                </a:solidFill>
              </a:rPr>
              <a:t>дополнительного образования МАОУ ДО Дворец творчества детей и молодежи г. Томска</a:t>
            </a:r>
          </a:p>
        </p:txBody>
      </p:sp>
    </p:spTree>
    <p:extLst>
      <p:ext uri="{BB962C8B-B14F-4D97-AF65-F5344CB8AC3E}">
        <p14:creationId xmlns:p14="http://schemas.microsoft.com/office/powerpoint/2010/main" val="38383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day.ru/sites/default/files/image/2021-02/1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96" b="45100"/>
          <a:stretch/>
        </p:blipFill>
        <p:spPr bwMode="auto">
          <a:xfrm>
            <a:off x="-19353" y="-25400"/>
            <a:ext cx="12211353" cy="68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0E7B5B-DF66-8244-B8E6-0495A792B978}"/>
              </a:ext>
            </a:extLst>
          </p:cNvPr>
          <p:cNvSpPr txBox="1"/>
          <p:nvPr/>
        </p:nvSpPr>
        <p:spPr>
          <a:xfrm>
            <a:off x="18343418" y="2235200"/>
            <a:ext cx="18473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sp>
        <p:nvSpPr>
          <p:cNvPr id="8" name="AutoShape 4"/>
          <p:cNvSpPr/>
          <p:nvPr/>
        </p:nvSpPr>
        <p:spPr>
          <a:xfrm>
            <a:off x="-1270000" y="1371600"/>
            <a:ext cx="10820400" cy="5486400"/>
          </a:xfrm>
          <a:prstGeom prst="rect">
            <a:avLst/>
          </a:prstGeom>
          <a:noFill/>
        </p:spPr>
      </p:sp>
      <p:grpSp>
        <p:nvGrpSpPr>
          <p:cNvPr id="9" name="Group 5"/>
          <p:cNvGrpSpPr/>
          <p:nvPr/>
        </p:nvGrpSpPr>
        <p:grpSpPr>
          <a:xfrm>
            <a:off x="625782" y="411328"/>
            <a:ext cx="10478421" cy="3578838"/>
            <a:chOff x="-956594" y="-43180"/>
            <a:chExt cx="22163394" cy="8866206"/>
          </a:xfrm>
        </p:grpSpPr>
        <p:sp>
          <p:nvSpPr>
            <p:cNvPr id="10" name="TextBox 6"/>
            <p:cNvSpPr txBox="1"/>
            <p:nvPr/>
          </p:nvSpPr>
          <p:spPr>
            <a:xfrm>
              <a:off x="-956594" y="1276617"/>
              <a:ext cx="22163394" cy="15567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65"/>
                </a:lnSpc>
              </a:pPr>
              <a:r>
                <a:rPr lang="ru-RU" sz="4000" b="1" dirty="0">
                  <a:solidFill>
                    <a:srgbClr val="F68220"/>
                  </a:solidFill>
                  <a:latin typeface="Bicubik" panose="02000503020000020004" charset="0"/>
                </a:rPr>
                <a:t>Проект «Танцы без границ»</a:t>
              </a:r>
              <a:endParaRPr lang="en-US" sz="4000" b="1" dirty="0">
                <a:solidFill>
                  <a:srgbClr val="F68220"/>
                </a:solidFill>
                <a:latin typeface="Bicubik" panose="02000503020000020004" charset="0"/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0" y="-43180"/>
              <a:ext cx="12539903" cy="698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sz="1200" dirty="0"/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-16126" y="7742838"/>
              <a:ext cx="18796001" cy="10801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1200" spc="119" dirty="0">
                <a:solidFill>
                  <a:schemeClr val="tx1">
                    <a:lumMod val="50000"/>
                    <a:lumOff val="50000"/>
                  </a:schemeClr>
                </a:solidFill>
                <a:latin typeface="Evolventa" panose="020B0604020202020204" charset="0"/>
              </a:endParaRPr>
            </a:p>
          </p:txBody>
        </p:sp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676BF5-3AC7-B343-9C4E-7A5B8CE98DBE}"/>
              </a:ext>
            </a:extLst>
          </p:cNvPr>
          <p:cNvSpPr/>
          <p:nvPr/>
        </p:nvSpPr>
        <p:spPr>
          <a:xfrm>
            <a:off x="601398" y="1951166"/>
            <a:ext cx="9824421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74"/>
              </a:lnSpc>
            </a:pPr>
            <a:r>
              <a:rPr lang="ru-RU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Развитие танцевального спорта для особенных детей Томской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9417" r="64250" b="48512"/>
          <a:stretch/>
        </p:blipFill>
        <p:spPr>
          <a:xfrm>
            <a:off x="575807" y="2922880"/>
            <a:ext cx="2794000" cy="2844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 t="11179" r="31475" b="48868"/>
          <a:stretch/>
        </p:blipFill>
        <p:spPr>
          <a:xfrm>
            <a:off x="4294751" y="2910045"/>
            <a:ext cx="3113709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0" t="10697" b="47984"/>
          <a:stretch/>
        </p:blipFill>
        <p:spPr>
          <a:xfrm>
            <a:off x="8124225" y="2842375"/>
            <a:ext cx="2852350" cy="277285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3676BF5-3AC7-B343-9C4E-7A5B8CE98DBE}"/>
              </a:ext>
            </a:extLst>
          </p:cNvPr>
          <p:cNvSpPr/>
          <p:nvPr/>
        </p:nvSpPr>
        <p:spPr>
          <a:xfrm>
            <a:off x="-23843" y="5833717"/>
            <a:ext cx="376622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74"/>
              </a:lnSpc>
            </a:pPr>
            <a:r>
              <a:rPr lang="ru-RU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с нарушением слуха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3676BF5-3AC7-B343-9C4E-7A5B8CE98DBE}"/>
              </a:ext>
            </a:extLst>
          </p:cNvPr>
          <p:cNvSpPr/>
          <p:nvPr/>
        </p:nvSpPr>
        <p:spPr>
          <a:xfrm>
            <a:off x="3902475" y="5853122"/>
            <a:ext cx="376622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74"/>
              </a:lnSpc>
            </a:pPr>
            <a:r>
              <a:rPr lang="ru-RU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с ментальными особенностями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676BF5-3AC7-B343-9C4E-7A5B8CE98DBE}"/>
              </a:ext>
            </a:extLst>
          </p:cNvPr>
          <p:cNvSpPr/>
          <p:nvPr/>
        </p:nvSpPr>
        <p:spPr>
          <a:xfrm>
            <a:off x="7781035" y="5749588"/>
            <a:ext cx="376622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74"/>
              </a:lnSpc>
            </a:pPr>
            <a:r>
              <a:rPr lang="ru-RU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с нарушением опорно-двигательного аппарата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74" y="25400"/>
            <a:ext cx="2430726" cy="9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>
            <a:extLst>
              <a:ext uri="{FF2B5EF4-FFF2-40B4-BE49-F238E27FC236}">
                <a16:creationId xmlns:a16="http://schemas.microsoft.com/office/drawing/2014/main" id="{845C1C89-1B01-1246-A7E6-A5738CE70903}"/>
              </a:ext>
            </a:extLst>
          </p:cNvPr>
          <p:cNvSpPr/>
          <p:nvPr/>
        </p:nvSpPr>
        <p:spPr>
          <a:xfrm>
            <a:off x="5778972" y="1800435"/>
            <a:ext cx="4228628" cy="4066965"/>
          </a:xfrm>
          <a:prstGeom prst="ellipse">
            <a:avLst/>
          </a:prstGeom>
          <a:ln w="1270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b="1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311C612-19B4-994B-BA1B-8F67F0618D76}"/>
              </a:ext>
            </a:extLst>
          </p:cNvPr>
          <p:cNvSpPr/>
          <p:nvPr/>
        </p:nvSpPr>
        <p:spPr>
          <a:xfrm>
            <a:off x="1145912" y="1701800"/>
            <a:ext cx="4269859" cy="4060235"/>
          </a:xfrm>
          <a:prstGeom prst="ellipse">
            <a:avLst/>
          </a:prstGeom>
          <a:ln w="1270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38CD2F5-4EE7-3B4B-8907-7A8984CD0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16" y="2207833"/>
            <a:ext cx="1301883" cy="1301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9CA909F-4CA3-BB4F-92E4-9C743403FEC2}"/>
              </a:ext>
            </a:extLst>
          </p:cNvPr>
          <p:cNvSpPr/>
          <p:nvPr/>
        </p:nvSpPr>
        <p:spPr>
          <a:xfrm>
            <a:off x="2834792" y="2524687"/>
            <a:ext cx="1724206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b="1" dirty="0">
                <a:latin typeface="Bicubik" panose="02000503020000020004" charset="0"/>
              </a:rPr>
              <a:t>МИССИЯ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3676BF5-3AC7-B343-9C4E-7A5B8CE98DBE}"/>
              </a:ext>
            </a:extLst>
          </p:cNvPr>
          <p:cNvSpPr/>
          <p:nvPr/>
        </p:nvSpPr>
        <p:spPr>
          <a:xfrm>
            <a:off x="1793519" y="3680764"/>
            <a:ext cx="2765479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74"/>
              </a:lnSpc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Доступный танцевальный спорт  как средство личностной самореализации и достижения социального успеха томичей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0C98782-441F-BA4E-9A21-9A09D23FDF18}"/>
              </a:ext>
            </a:extLst>
          </p:cNvPr>
          <p:cNvSpPr/>
          <p:nvPr/>
        </p:nvSpPr>
        <p:spPr>
          <a:xfrm>
            <a:off x="6250926" y="2896402"/>
            <a:ext cx="3302308" cy="253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652" lvl="1" algn="just"/>
            <a:r>
              <a:rPr lang="ru-RU" sz="1133" b="1" spc="56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1. </a:t>
            </a:r>
            <a:r>
              <a:rPr lang="ru-RU" sz="1133" spc="56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Реализовать адаптированную программу «Танцы без границ». Ежегодно расширять аудиторию проекта.</a:t>
            </a:r>
          </a:p>
          <a:p>
            <a:pPr marL="167652" lvl="1" algn="just"/>
            <a:r>
              <a:rPr lang="ru-RU" sz="1133" b="1" spc="56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2. </a:t>
            </a:r>
            <a:r>
              <a:rPr lang="ru-RU" sz="1133" spc="56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Популяризировать инклюзивный танцевальный спорт через мероприятия:  фестиваль "Танцы без границ"; конкурсы спортивных танцев, мастер-классы.</a:t>
            </a:r>
          </a:p>
          <a:p>
            <a:pPr marL="167652" lvl="1" algn="just"/>
            <a:r>
              <a:rPr lang="ru-RU" sz="1133" b="1" spc="56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3.</a:t>
            </a:r>
            <a:r>
              <a:rPr lang="ru-RU" sz="1133" spc="56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Обучить инструкторов – преподавателей Томской области.</a:t>
            </a:r>
          </a:p>
          <a:p>
            <a:pPr marL="167652" lvl="1" algn="just"/>
            <a:r>
              <a:rPr lang="ru-RU" sz="1133" b="1" spc="56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4.</a:t>
            </a:r>
            <a:r>
              <a:rPr lang="ru-RU" sz="1133" spc="56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Создать доступное пространство для участников проекта - инклюзивный танцевальный класс. </a:t>
            </a:r>
            <a:endParaRPr lang="ru-RU" sz="1133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508617" y="230995"/>
            <a:ext cx="11276983" cy="1312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133" b="1" dirty="0">
                <a:solidFill>
                  <a:srgbClr val="85C440"/>
                </a:solidFill>
                <a:latin typeface="Bicubik" panose="02000503020000020004" charset="0"/>
                <a:ea typeface="Open Sans" panose="020B0606030504020204" pitchFamily="34" charset="0"/>
                <a:cs typeface="Open Sans" panose="020B0606030504020204" pitchFamily="34" charset="0"/>
              </a:rPr>
              <a:t>Проект «Танцы без границ»  - запрос социума </a:t>
            </a:r>
          </a:p>
          <a:p>
            <a:r>
              <a:rPr lang="ru-RU" sz="21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увеличение двигательной активности как мощного фактора интеллектуального и эмоционального развития человека, получение позитивного заряда, укрепление здоровья детей, социальную адаптацию.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873" y="6130391"/>
            <a:ext cx="11734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России, согласно официальной статистике,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33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12,5</a:t>
            </a:r>
            <a:r>
              <a:rPr lang="ru-RU" sz="13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млн людей с ограниченными возможностями здоровья. При этом только </a:t>
            </a:r>
            <a:r>
              <a:rPr lang="ru-RU" sz="1333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5%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детей занимаются физической культурой и спортом. Все это ставит особые задачи перед государством и обществом по адаптации и интеграции людей с ограниченными возможностями в социум.</a:t>
            </a: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1433" y="2107789"/>
            <a:ext cx="660811" cy="66081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9F77AF1-FABC-0441-9B50-279A9B528FEE}"/>
              </a:ext>
            </a:extLst>
          </p:cNvPr>
          <p:cNvSpPr/>
          <p:nvPr/>
        </p:nvSpPr>
        <p:spPr>
          <a:xfrm>
            <a:off x="7594865" y="2261218"/>
            <a:ext cx="1673856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33" b="1" dirty="0">
                <a:latin typeface="Bicubik" panose="02000503020000020004" charset="0"/>
              </a:rPr>
              <a:t>ЗАДАЧИ </a:t>
            </a:r>
          </a:p>
        </p:txBody>
      </p:sp>
    </p:spTree>
    <p:extLst>
      <p:ext uri="{BB962C8B-B14F-4D97-AF65-F5344CB8AC3E}">
        <p14:creationId xmlns:p14="http://schemas.microsoft.com/office/powerpoint/2010/main" val="12725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EA651ECE-783D-884A-A334-2056A1ED13FF}"/>
              </a:ext>
            </a:extLst>
          </p:cNvPr>
          <p:cNvSpPr/>
          <p:nvPr/>
        </p:nvSpPr>
        <p:spPr>
          <a:xfrm>
            <a:off x="407632" y="1287200"/>
            <a:ext cx="8299287" cy="1169360"/>
          </a:xfrm>
          <a:custGeom>
            <a:avLst/>
            <a:gdLst>
              <a:gd name="connsiteX0" fmla="*/ 584631 w 12194740"/>
              <a:gd name="connsiteY0" fmla="*/ 2012053 h 2169613"/>
              <a:gd name="connsiteX1" fmla="*/ 501504 w 12194740"/>
              <a:gd name="connsiteY1" fmla="*/ 1984344 h 2169613"/>
              <a:gd name="connsiteX2" fmla="*/ 5987904 w 12194740"/>
              <a:gd name="connsiteY2" fmla="*/ 155544 h 2169613"/>
              <a:gd name="connsiteX3" fmla="*/ 12194740 w 12194740"/>
              <a:gd name="connsiteY3" fmla="*/ 100126 h 2169613"/>
              <a:gd name="connsiteX4" fmla="*/ 12194740 w 12194740"/>
              <a:gd name="connsiteY4" fmla="*/ 100126 h 216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740" h="2169613">
                <a:moveTo>
                  <a:pt x="584631" y="2012053"/>
                </a:moveTo>
                <a:cubicBezTo>
                  <a:pt x="92794" y="2152907"/>
                  <a:pt x="-399042" y="2293762"/>
                  <a:pt x="501504" y="1984344"/>
                </a:cubicBezTo>
                <a:cubicBezTo>
                  <a:pt x="1402050" y="1674926"/>
                  <a:pt x="4039031" y="469580"/>
                  <a:pt x="5987904" y="155544"/>
                </a:cubicBezTo>
                <a:cubicBezTo>
                  <a:pt x="7936777" y="-158492"/>
                  <a:pt x="12194740" y="100126"/>
                  <a:pt x="12194740" y="100126"/>
                </a:cubicBezTo>
                <a:lnTo>
                  <a:pt x="12194740" y="100126"/>
                </a:lnTo>
              </a:path>
            </a:pathLst>
          </a:custGeom>
          <a:noFill/>
          <a:ln w="127000">
            <a:solidFill>
              <a:srgbClr val="F05B25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584631 w 12194740"/>
                      <a:gd name="connsiteY0" fmla="*/ 2012053 h 2169613"/>
                      <a:gd name="connsiteX1" fmla="*/ 501504 w 12194740"/>
                      <a:gd name="connsiteY1" fmla="*/ 1984344 h 2169613"/>
                      <a:gd name="connsiteX2" fmla="*/ 5987904 w 12194740"/>
                      <a:gd name="connsiteY2" fmla="*/ 155544 h 2169613"/>
                      <a:gd name="connsiteX3" fmla="*/ 12194740 w 12194740"/>
                      <a:gd name="connsiteY3" fmla="*/ 100126 h 2169613"/>
                      <a:gd name="connsiteX4" fmla="*/ 12194740 w 12194740"/>
                      <a:gd name="connsiteY4" fmla="*/ 100126 h 2169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94740" h="2169613" extrusionOk="0">
                        <a:moveTo>
                          <a:pt x="584631" y="2012053"/>
                        </a:moveTo>
                        <a:cubicBezTo>
                          <a:pt x="56852" y="2130737"/>
                          <a:pt x="-514822" y="2337216"/>
                          <a:pt x="501504" y="1984344"/>
                        </a:cubicBezTo>
                        <a:cubicBezTo>
                          <a:pt x="1626301" y="1722136"/>
                          <a:pt x="3786432" y="477612"/>
                          <a:pt x="5987904" y="155544"/>
                        </a:cubicBezTo>
                        <a:cubicBezTo>
                          <a:pt x="7936776" y="-158491"/>
                          <a:pt x="12194740" y="100126"/>
                          <a:pt x="12194740" y="100126"/>
                        </a:cubicBezTo>
                        <a:lnTo>
                          <a:pt x="12194740" y="100126"/>
                        </a:ln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E0E62D9-CCE8-8F42-A614-B54E23A000B7}"/>
              </a:ext>
            </a:extLst>
          </p:cNvPr>
          <p:cNvSpPr/>
          <p:nvPr/>
        </p:nvSpPr>
        <p:spPr>
          <a:xfrm>
            <a:off x="329663" y="1979793"/>
            <a:ext cx="812800" cy="812800"/>
          </a:xfrm>
          <a:prstGeom prst="ellipse">
            <a:avLst/>
          </a:prstGeom>
          <a:solidFill>
            <a:srgbClr val="F05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 </a:t>
            </a:r>
            <a:r>
              <a:rPr lang="ru-RU" sz="4000" b="1" dirty="0">
                <a:solidFill>
                  <a:srgbClr val="FCB814"/>
                </a:solidFill>
              </a:rPr>
              <a:t>1</a:t>
            </a:r>
            <a:endParaRPr lang="ru-RU" sz="1200" b="1" dirty="0">
              <a:solidFill>
                <a:srgbClr val="FCB814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90EDEC8-F202-704C-9B70-BC696F837C1D}"/>
              </a:ext>
            </a:extLst>
          </p:cNvPr>
          <p:cNvSpPr/>
          <p:nvPr/>
        </p:nvSpPr>
        <p:spPr>
          <a:xfrm>
            <a:off x="3911600" y="1116193"/>
            <a:ext cx="812800" cy="812800"/>
          </a:xfrm>
          <a:prstGeom prst="ellipse">
            <a:avLst/>
          </a:prstGeom>
          <a:solidFill>
            <a:srgbClr val="F05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 </a:t>
            </a:r>
            <a:r>
              <a:rPr lang="ru-RU" sz="4000" b="1" dirty="0">
                <a:solidFill>
                  <a:srgbClr val="FCB814"/>
                </a:solidFill>
              </a:rPr>
              <a:t>2</a:t>
            </a:r>
            <a:endParaRPr lang="ru-RU" sz="1200" b="1" dirty="0">
              <a:solidFill>
                <a:srgbClr val="FCB814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BCB0E2D-D3E7-F14D-B213-C7AF1FBF28B8}"/>
              </a:ext>
            </a:extLst>
          </p:cNvPr>
          <p:cNvSpPr/>
          <p:nvPr/>
        </p:nvSpPr>
        <p:spPr>
          <a:xfrm>
            <a:off x="8259837" y="685800"/>
            <a:ext cx="812800" cy="812800"/>
          </a:xfrm>
          <a:prstGeom prst="ellipse">
            <a:avLst/>
          </a:prstGeom>
          <a:solidFill>
            <a:srgbClr val="F05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 </a:t>
            </a:r>
            <a:r>
              <a:rPr lang="ru-RU" sz="4000" b="1" dirty="0">
                <a:solidFill>
                  <a:srgbClr val="FCB814"/>
                </a:solidFill>
              </a:rPr>
              <a:t>3</a:t>
            </a:r>
            <a:endParaRPr lang="ru-RU" sz="1200" b="1" dirty="0">
              <a:solidFill>
                <a:srgbClr val="FCB814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6039A1F-413F-8B40-8746-567E7881F168}"/>
              </a:ext>
            </a:extLst>
          </p:cNvPr>
          <p:cNvSpPr/>
          <p:nvPr/>
        </p:nvSpPr>
        <p:spPr>
          <a:xfrm>
            <a:off x="9124412" y="1373671"/>
            <a:ext cx="131471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608"/>
              </a:lnSpc>
            </a:pPr>
            <a:r>
              <a:rPr lang="ru-RU" sz="2667" dirty="0">
                <a:solidFill>
                  <a:schemeClr val="bg1"/>
                </a:solidFill>
                <a:highlight>
                  <a:srgbClr val="85C440"/>
                </a:highlight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2022 г. 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47CE44B6-69DE-9548-BB68-3B976D008ECD}"/>
              </a:ext>
            </a:extLst>
          </p:cNvPr>
          <p:cNvSpPr txBox="1"/>
          <p:nvPr/>
        </p:nvSpPr>
        <p:spPr>
          <a:xfrm>
            <a:off x="255073" y="3032325"/>
            <a:ext cx="3656527" cy="377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6288" lvl="1" indent="-183144">
              <a:buFont typeface="Arial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Разработана и апробирована 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адаптированная программа по танцевальному спорту </a:t>
            </a:r>
            <a:r>
              <a:rPr lang="ru-RU" sz="10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Консультантом выступила Ирина Гордеева, чемпионка мира по спортивным танцам на колясках, председатель Московской федерации спортивных танцев на инвалидных колясках</a:t>
            </a:r>
            <a:r>
              <a:rPr lang="en-US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66288" lvl="1" indent="-183144">
              <a:buFont typeface="Arial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Сформирована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материально- техническая база для реализации проекта, в 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т.ч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портивные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танцевальные коляски для пары Дуо и 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Комби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66288" lvl="1" indent="-183144">
              <a:buFont typeface="Arial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Обучены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педагоги по работе с детьми с ОВЗ.</a:t>
            </a:r>
          </a:p>
          <a:p>
            <a:pPr marL="366288" lvl="1" indent="-183144">
              <a:buFont typeface="Arial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Получена поддержка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проекта от Департамента образования 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г.Томска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Управления молодёжной политики и спорту, Думы 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г.Томска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ПАО «</a:t>
            </a:r>
            <a:r>
              <a:rPr lang="ru-RU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Сибур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Холдинг». Привлечено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250000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рублей.</a:t>
            </a:r>
          </a:p>
          <a:p>
            <a:pPr marL="366288" lvl="1" indent="-183144">
              <a:buFont typeface="Arial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Привлечено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 обучению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обучающихся.</a:t>
            </a:r>
          </a:p>
          <a:p>
            <a:pPr marL="366288" lvl="1" indent="-183144">
              <a:buFont typeface="Arial"/>
              <a:buChar char="•"/>
            </a:pP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38F351D-A177-CC45-BD08-BCA14EDB7754}"/>
              </a:ext>
            </a:extLst>
          </p:cNvPr>
          <p:cNvSpPr/>
          <p:nvPr/>
        </p:nvSpPr>
        <p:spPr>
          <a:xfrm>
            <a:off x="1338705" y="2366815"/>
            <a:ext cx="1314719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608"/>
              </a:lnSpc>
            </a:pPr>
            <a:r>
              <a:rPr lang="ru-RU" sz="2667" dirty="0">
                <a:solidFill>
                  <a:schemeClr val="bg1"/>
                </a:solidFill>
                <a:highlight>
                  <a:srgbClr val="85C440"/>
                </a:highlight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2020 г.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38F351D-A177-CC45-BD08-BCA14EDB7754}"/>
              </a:ext>
            </a:extLst>
          </p:cNvPr>
          <p:cNvSpPr/>
          <p:nvPr/>
        </p:nvSpPr>
        <p:spPr>
          <a:xfrm>
            <a:off x="4011141" y="1557511"/>
            <a:ext cx="3018855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8"/>
              </a:lnSpc>
            </a:pPr>
            <a:r>
              <a:rPr lang="ru-RU" sz="2667" dirty="0">
                <a:solidFill>
                  <a:schemeClr val="bg1"/>
                </a:solidFill>
                <a:highlight>
                  <a:srgbClr val="85C440"/>
                </a:highlight>
                <a:latin typeface="Open Sans Light Bold" panose="020B0604020202020204" charset="0"/>
                <a:ea typeface="Open Sans Light Bold" panose="020B0604020202020204" charset="0"/>
                <a:cs typeface="Open Sans Light Bold" panose="020B0604020202020204" charset="0"/>
              </a:rPr>
              <a:t>2021 г. </a:t>
            </a:r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D840B630-817A-6A44-9203-B055D80A9548}"/>
              </a:ext>
            </a:extLst>
          </p:cNvPr>
          <p:cNvSpPr txBox="1"/>
          <p:nvPr/>
        </p:nvSpPr>
        <p:spPr>
          <a:xfrm>
            <a:off x="4431442" y="2006600"/>
            <a:ext cx="3493358" cy="4986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Расширена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аудитория проекта.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Выстроено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взаимодействие с образовательными организациями и сообществами:</a:t>
            </a:r>
          </a:p>
          <a:p>
            <a:r>
              <a:rPr lang="ru-RU" sz="10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ОГКУ «Центр помощи детям, оставшимся без попечения родителей, «Орлиное гнездо»»;</a:t>
            </a:r>
          </a:p>
          <a:p>
            <a:r>
              <a:rPr lang="ru-RU" sz="10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	ОГБОУ «Школа-интернат для обучающихся с нарушениями слуха»;</a:t>
            </a:r>
          </a:p>
          <a:p>
            <a:r>
              <a:rPr lang="ru-RU" sz="10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	Томское отделение Всероссийского общества глухих;</a:t>
            </a:r>
          </a:p>
          <a:p>
            <a:r>
              <a:rPr lang="ru-RU" sz="10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	фонд «Обыкновенное чудо»;</a:t>
            </a:r>
          </a:p>
          <a:p>
            <a:pPr marL="228611" indent="-228611">
              <a:buFontTx/>
              <a:buChar char="-"/>
            </a:pPr>
            <a:r>
              <a:rPr lang="ru-RU" sz="10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группа родителей детей с синдромом Дауна – «Солнышко в ладошке»</a:t>
            </a:r>
            <a:endParaRPr lang="en-US" sz="10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Организован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первый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областной фестиваль  «Танцы без границ».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лауреатов региональных и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лауреатов международных конкурсов для детей с ОВЗ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Устойчивое партнерство </a:t>
            </a:r>
            <a:r>
              <a:rPr lang="ru-RU" sz="12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 клубами СФО, занимающимися спортивными танцами с детьми с ОВЗ</a:t>
            </a:r>
            <a:r>
              <a:rPr lang="en-US" sz="12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ru-RU" sz="12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Новосибирск, Кемерово</a:t>
            </a:r>
            <a:r>
              <a:rPr lang="en-US" sz="12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u-RU" sz="12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Образовательная программа  получила </a:t>
            </a:r>
            <a:r>
              <a:rPr lang="ru-RU" sz="1200" b="1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место</a:t>
            </a:r>
            <a:r>
              <a:rPr lang="ru-RU" sz="1200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во  Всероссийском конкурсе образовательных программ.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D840B630-817A-6A44-9203-B055D80A9548}"/>
              </a:ext>
            </a:extLst>
          </p:cNvPr>
          <p:cNvSpPr txBox="1"/>
          <p:nvPr/>
        </p:nvSpPr>
        <p:spPr>
          <a:xfrm>
            <a:off x="8610346" y="2214634"/>
            <a:ext cx="336861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Тиражирование опыта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реализации проекта  и адаптированной программы в районы Томской области.  (Соглашение с управлением образования Томского района)</a:t>
            </a:r>
          </a:p>
          <a:p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Увеличение целевой аудитории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проекта (до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130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обучающихся).</a:t>
            </a:r>
          </a:p>
          <a:p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Организована </a:t>
            </a:r>
            <a:r>
              <a:rPr lang="ru-RU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стажировочная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площадка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базе Дворца творчества для обучения педагогов и тренеров (не менее </a:t>
            </a: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педагогов получат сертификат о праве вести программу).</a:t>
            </a:r>
          </a:p>
          <a:p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Проведены фестивали и турниры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региональном уровне.</a:t>
            </a:r>
          </a:p>
          <a:p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Зарегистрировано представительство 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Федерации по танцам на колясках в ТО</a:t>
            </a:r>
          </a:p>
          <a:p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 инклюзивный класс</a:t>
            </a:r>
            <a:r>
              <a:rPr lang="ru-RU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имеющий ресурсные зоны для детей с ментальными нарушениями.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850" y="238056"/>
            <a:ext cx="1003743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ru-RU" sz="2400" b="1" spc="71" dirty="0">
                <a:solidFill>
                  <a:srgbClr val="85C440"/>
                </a:solidFill>
                <a:latin typeface="Bicubik"/>
              </a:rPr>
              <a:t>Единственные В Томской области адаптированные спортивные танцы</a:t>
            </a:r>
          </a:p>
        </p:txBody>
      </p:sp>
    </p:spTree>
    <p:extLst>
      <p:ext uri="{BB962C8B-B14F-4D97-AF65-F5344CB8AC3E}">
        <p14:creationId xmlns:p14="http://schemas.microsoft.com/office/powerpoint/2010/main" val="25509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y.ru/sites/default/files/image/2021-02/1_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2720" b="45100"/>
          <a:stretch/>
        </p:blipFill>
        <p:spPr bwMode="auto">
          <a:xfrm>
            <a:off x="601413" y="431800"/>
            <a:ext cx="2802187" cy="12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84" t="8667" r="1666" b="5333"/>
          <a:stretch/>
        </p:blipFill>
        <p:spPr>
          <a:xfrm>
            <a:off x="4057904" y="228600"/>
            <a:ext cx="8096102" cy="4521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5601" y="5185658"/>
            <a:ext cx="421012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https://tyvigre.ru/project/1820/</a:t>
            </a:r>
            <a:r>
              <a:rPr lang="en-US" sz="21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21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1272" y="1030002"/>
            <a:ext cx="5393979" cy="32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9735" algn="just">
              <a:lnSpc>
                <a:spcPct val="115000"/>
              </a:lnSpc>
              <a:spcAft>
                <a:spcPts val="533"/>
              </a:spcAft>
            </a:pPr>
            <a:r>
              <a:rPr lang="ru-RU" sz="13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Номинация «Безграничные возможности»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8324" t="38788" r="5817" b="6263"/>
          <a:stretch/>
        </p:blipFill>
        <p:spPr>
          <a:xfrm>
            <a:off x="101600" y="1909977"/>
            <a:ext cx="43180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90E7B5B-DF66-8244-B8E6-0495A792B978}"/>
              </a:ext>
            </a:extLst>
          </p:cNvPr>
          <p:cNvSpPr txBox="1"/>
          <p:nvPr/>
        </p:nvSpPr>
        <p:spPr>
          <a:xfrm>
            <a:off x="18343418" y="2235200"/>
            <a:ext cx="18473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sp>
        <p:nvSpPr>
          <p:cNvPr id="8" name="AutoShape 4"/>
          <p:cNvSpPr/>
          <p:nvPr/>
        </p:nvSpPr>
        <p:spPr>
          <a:xfrm>
            <a:off x="-1503108" y="981735"/>
            <a:ext cx="7675343" cy="5486400"/>
          </a:xfrm>
          <a:prstGeom prst="rect">
            <a:avLst/>
          </a:prstGeom>
          <a:noFill/>
        </p:spPr>
      </p:sp>
      <p:sp>
        <p:nvSpPr>
          <p:cNvPr id="13" name="TextBox 2"/>
          <p:cNvSpPr txBox="1"/>
          <p:nvPr/>
        </p:nvSpPr>
        <p:spPr>
          <a:xfrm>
            <a:off x="1602003" y="3030463"/>
            <a:ext cx="4235894" cy="821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9926" lvl="1"/>
            <a:endParaRPr lang="ru-RU" sz="1067" spc="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9926" lvl="1"/>
            <a:r>
              <a:rPr lang="ru-RU" sz="1067" b="1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Кесс</a:t>
            </a:r>
            <a:r>
              <a:rPr lang="ru-RU" sz="1067" b="1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Сергей Иванович</a:t>
            </a:r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9926" lvl="1" algn="just"/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 образовательной программы</a:t>
            </a:r>
          </a:p>
          <a:p>
            <a:pPr marL="179926" lvl="1" algn="just"/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детей с ОВЗ,  постановщик.</a:t>
            </a:r>
          </a:p>
          <a:p>
            <a:pPr marL="179926" lvl="1"/>
            <a:endParaRPr lang="ru-RU" sz="1067" spc="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456812" y="225723"/>
            <a:ext cx="5232400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ru-RU" sz="2400" b="1" spc="71" dirty="0">
                <a:solidFill>
                  <a:srgbClr val="85C440"/>
                </a:solidFill>
                <a:latin typeface="Bicubik"/>
              </a:rPr>
              <a:t>КОМАНДА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10739" r="64375" b="47941"/>
          <a:stretch/>
        </p:blipFill>
        <p:spPr>
          <a:xfrm>
            <a:off x="154820" y="827392"/>
            <a:ext cx="1572380" cy="15723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0" t="9689" r="33613" b="46977"/>
          <a:stretch/>
        </p:blipFill>
        <p:spPr>
          <a:xfrm>
            <a:off x="339633" y="4647827"/>
            <a:ext cx="1262370" cy="1391844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687251" y="1025330"/>
            <a:ext cx="3863219" cy="1477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9926" lvl="1"/>
            <a:r>
              <a:rPr lang="ru-RU" sz="1067" b="1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Вишнякова Елена</a:t>
            </a:r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9926" lvl="1"/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лидер проекта, организатор мероприятий, </a:t>
            </a:r>
          </a:p>
          <a:p>
            <a:pPr marL="179926" lvl="1"/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продвижение проекта, взаимодействие с </a:t>
            </a:r>
            <a:r>
              <a:rPr lang="ru-RU" sz="1067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парнерами</a:t>
            </a:r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79926" lvl="1" algn="just"/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Педагогическое и медицинское образование, обучение на курсах по работе с детьми с ОВЗ,</a:t>
            </a:r>
          </a:p>
          <a:p>
            <a:pPr marL="179926" lvl="1"/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победитель конкурса «Сердце отдаю детям» - 2022, заместитель председателя Федерации по спортивным бальным танцам ТО.</a:t>
            </a:r>
          </a:p>
        </p:txBody>
      </p:sp>
      <p:sp>
        <p:nvSpPr>
          <p:cNvPr id="21" name="TextBox 2"/>
          <p:cNvSpPr txBox="1"/>
          <p:nvPr/>
        </p:nvSpPr>
        <p:spPr>
          <a:xfrm>
            <a:off x="1687251" y="4939747"/>
            <a:ext cx="2101860" cy="492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9926" lvl="1" algn="r"/>
            <a:r>
              <a:rPr lang="ru-RU" sz="1067" b="1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Самигуллин</a:t>
            </a:r>
            <a:r>
              <a:rPr lang="ru-RU" sz="1067" b="1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Александр</a:t>
            </a:r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179926" lvl="1"/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мастер спорта,  </a:t>
            </a:r>
            <a:r>
              <a:rPr lang="ru-RU" sz="1067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тьютор</a:t>
            </a:r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партнер пары - </a:t>
            </a:r>
            <a:r>
              <a:rPr lang="ru-RU" sz="1067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Комби</a:t>
            </a:r>
            <a:r>
              <a:rPr lang="ru-RU" sz="1067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66593" t="21835" r="11030" b="45224"/>
          <a:stretch/>
        </p:blipFill>
        <p:spPr>
          <a:xfrm>
            <a:off x="205156" y="2828523"/>
            <a:ext cx="1370294" cy="1260742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7293784">
            <a:off x="9632969" y="2071112"/>
            <a:ext cx="766209" cy="449649"/>
          </a:xfrm>
          <a:prstGeom prst="rect">
            <a:avLst/>
          </a:prstGeom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2526032">
            <a:off x="7343828" y="2034897"/>
            <a:ext cx="1319893" cy="444122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38832" y="2468698"/>
            <a:ext cx="1966158" cy="1966158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12323" y="478141"/>
            <a:ext cx="1703394" cy="1656077"/>
          </a:xfrm>
          <a:prstGeom prst="rect">
            <a:avLst/>
          </a:prstGeom>
        </p:spPr>
      </p:pic>
      <p:pic>
        <p:nvPicPr>
          <p:cNvPr id="30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649772" y="228384"/>
            <a:ext cx="1730986" cy="1730986"/>
          </a:xfrm>
          <a:prstGeom prst="rect">
            <a:avLst/>
          </a:prstGeom>
        </p:spPr>
      </p:pic>
      <p:sp>
        <p:nvSpPr>
          <p:cNvPr id="19" name="TextBox 7"/>
          <p:cNvSpPr txBox="1"/>
          <p:nvPr/>
        </p:nvSpPr>
        <p:spPr>
          <a:xfrm>
            <a:off x="8555035" y="3285835"/>
            <a:ext cx="1533751" cy="41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333" b="1" spc="71" dirty="0">
                <a:solidFill>
                  <a:srgbClr val="85C4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Преимущество команды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82074" y="860636"/>
            <a:ext cx="1811209" cy="111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729" lvl="1" algn="ctr">
              <a:defRPr/>
            </a:pPr>
            <a:r>
              <a:rPr lang="ru-RU" sz="10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Стабильность. </a:t>
            </a:r>
            <a:r>
              <a:rPr lang="ru-RU" sz="9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Сформированный коллектив.  Постоянная поддержка государства (бюджетное финансирование). Получение грантов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548166" y="691912"/>
            <a:ext cx="1811209" cy="851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729" lvl="1" algn="ctr">
              <a:defRPr/>
            </a:pPr>
            <a:r>
              <a:rPr lang="ru-RU" sz="10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Положительная динамика. </a:t>
            </a: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2729" lvl="1" algn="ctr">
              <a:defRPr/>
            </a:pP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2729" lvl="1" algn="ctr">
              <a:defRPr/>
            </a:pPr>
            <a:r>
              <a:rPr lang="ru-RU" sz="9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Ежегодное увеличение охвата</a:t>
            </a:r>
          </a:p>
        </p:txBody>
      </p:sp>
      <p:pic>
        <p:nvPicPr>
          <p:cNvPr id="33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062890">
            <a:off x="9713153" y="4438568"/>
            <a:ext cx="773098" cy="453692"/>
          </a:xfrm>
          <a:prstGeom prst="rect">
            <a:avLst/>
          </a:prstGeom>
        </p:spPr>
      </p:pic>
      <p:pic>
        <p:nvPicPr>
          <p:cNvPr id="34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31428" y="4879177"/>
            <a:ext cx="1811209" cy="181120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9950759" y="5286257"/>
            <a:ext cx="1572546" cy="830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729" lvl="1" algn="ctr">
              <a:defRPr/>
            </a:pPr>
            <a:r>
              <a:rPr lang="ru-RU" sz="10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Развитие. </a:t>
            </a: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2729" lvl="1" algn="ctr">
              <a:defRPr/>
            </a:pP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algn="ctr">
              <a:defRPr/>
            </a:pPr>
            <a:r>
              <a:rPr lang="ru-RU" sz="933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Постоянное обучение команды. </a:t>
            </a:r>
          </a:p>
          <a:p>
            <a:pPr marL="0" lvl="1" algn="ctr">
              <a:defRPr/>
            </a:pPr>
            <a:r>
              <a:rPr lang="ru-RU" sz="933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Участие в конкурсах.</a:t>
            </a: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6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46047" y="4648089"/>
            <a:ext cx="2100067" cy="2041731"/>
          </a:xfrm>
          <a:prstGeom prst="rect">
            <a:avLst/>
          </a:prstGeom>
        </p:spPr>
      </p:pic>
      <p:pic>
        <p:nvPicPr>
          <p:cNvPr id="38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631925">
            <a:off x="8083900" y="4622040"/>
            <a:ext cx="968373" cy="44964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485324" y="4882585"/>
            <a:ext cx="1678557" cy="171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729" lvl="1" algn="ctr">
              <a:defRPr/>
            </a:pPr>
            <a:r>
              <a:rPr lang="ru-RU" sz="10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Отработанная методика.  Опыт</a:t>
            </a: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2729" lvl="1" algn="ctr">
              <a:defRPr/>
            </a:pP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algn="ctr">
              <a:defRPr/>
            </a:pPr>
            <a:r>
              <a:rPr lang="ru-RU" sz="933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позволяющая детям социализироваться и принимать участие в соревнования, как в рамках своей нозологии, так и с </a:t>
            </a:r>
            <a:r>
              <a:rPr lang="ru-RU" sz="933" spc="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нормотипичными</a:t>
            </a:r>
            <a:r>
              <a:rPr lang="ru-RU" sz="933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детьми</a:t>
            </a: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638800" y="2893329"/>
            <a:ext cx="1663211" cy="166321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541590" y="3175439"/>
            <a:ext cx="1811209" cy="111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729" lvl="1" algn="ctr">
              <a:defRPr/>
            </a:pPr>
            <a:r>
              <a:rPr lang="ru-RU" sz="10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Партнеры. </a:t>
            </a: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2729" lvl="1" algn="ctr">
              <a:defRPr/>
            </a:pPr>
            <a:r>
              <a:rPr lang="ru-RU" sz="9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Сформированы устойчивые отношения</a:t>
            </a:r>
          </a:p>
          <a:p>
            <a:pPr marL="172729" lvl="1" algn="ctr">
              <a:defRPr/>
            </a:pPr>
            <a:r>
              <a:rPr lang="ru-RU" sz="9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партнерами: родительскими сообществами, </a:t>
            </a:r>
            <a:r>
              <a:rPr lang="ru-RU" sz="933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гос.структурами</a:t>
            </a:r>
            <a:r>
              <a:rPr lang="ru-RU" sz="9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т.п.</a:t>
            </a:r>
          </a:p>
        </p:txBody>
      </p:sp>
      <p:pic>
        <p:nvPicPr>
          <p:cNvPr id="43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440807">
            <a:off x="7442072" y="3220042"/>
            <a:ext cx="773098" cy="453692"/>
          </a:xfrm>
          <a:prstGeom prst="rect">
            <a:avLst/>
          </a:prstGeom>
        </p:spPr>
      </p:pic>
      <p:pic>
        <p:nvPicPr>
          <p:cNvPr id="44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68484" y="2616833"/>
            <a:ext cx="1615093" cy="157022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622656" y="2962406"/>
            <a:ext cx="1538487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729" lvl="1" algn="ctr">
              <a:defRPr/>
            </a:pPr>
            <a:r>
              <a:rPr lang="ru-RU" sz="93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Востребованность. </a:t>
            </a: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6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398005">
            <a:off x="10288044" y="3161516"/>
            <a:ext cx="334921" cy="453692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0822223" y="3296094"/>
            <a:ext cx="1338920" cy="52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2729" lvl="1" algn="ctr">
              <a:defRPr/>
            </a:pPr>
            <a:endParaRPr lang="ru-RU" sz="9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algn="ctr">
              <a:defRPr/>
            </a:pPr>
            <a:r>
              <a:rPr lang="ru-RU" sz="933" spc="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Детьми и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40695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dtdm.tomsk.ru/upload/images/IMG_7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24305"/>
            <a:ext cx="1209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26 мая 2022 г.</a:t>
            </a:r>
          </a:p>
        </p:txBody>
      </p:sp>
    </p:spTree>
    <p:extLst>
      <p:ext uri="{BB962C8B-B14F-4D97-AF65-F5344CB8AC3E}">
        <p14:creationId xmlns:p14="http://schemas.microsoft.com/office/powerpoint/2010/main" val="20122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619</Words>
  <Application>Microsoft Office PowerPoint</Application>
  <PresentationFormat>Широкоэкранный</PresentationFormat>
  <Paragraphs>88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Bicubik</vt:lpstr>
      <vt:lpstr>Calibri</vt:lpstr>
      <vt:lpstr>Calibri Light</vt:lpstr>
      <vt:lpstr>Evolventa</vt:lpstr>
      <vt:lpstr>Open Sans</vt:lpstr>
      <vt:lpstr>Open Sans Light</vt:lpstr>
      <vt:lpstr>Open Sans Light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2022-04-26T08:08:31Z</dcterms:created>
  <dcterms:modified xsi:type="dcterms:W3CDTF">2022-04-28T08:19:06Z</dcterms:modified>
</cp:coreProperties>
</file>