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handoutMasterIdLst>
    <p:handoutMasterId r:id="rId29"/>
  </p:handoutMasterIdLst>
  <p:sldIdLst>
    <p:sldId id="256" r:id="rId5"/>
    <p:sldId id="278" r:id="rId6"/>
    <p:sldId id="257" r:id="rId7"/>
    <p:sldId id="265" r:id="rId8"/>
    <p:sldId id="270" r:id="rId9"/>
    <p:sldId id="271" r:id="rId10"/>
    <p:sldId id="258" r:id="rId11"/>
    <p:sldId id="266" r:id="rId12"/>
    <p:sldId id="259" r:id="rId13"/>
    <p:sldId id="267" r:id="rId14"/>
    <p:sldId id="260" r:id="rId15"/>
    <p:sldId id="268" r:id="rId16"/>
    <p:sldId id="261" r:id="rId17"/>
    <p:sldId id="269" r:id="rId18"/>
    <p:sldId id="262" r:id="rId19"/>
    <p:sldId id="263" r:id="rId20"/>
    <p:sldId id="272" r:id="rId21"/>
    <p:sldId id="273" r:id="rId22"/>
    <p:sldId id="275" r:id="rId23"/>
    <p:sldId id="274" r:id="rId24"/>
    <p:sldId id="276" r:id="rId25"/>
    <p:sldId id="277" r:id="rId26"/>
    <p:sldId id="264" r:id="rId27"/>
    <p:sldId id="27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21F"/>
    <a:srgbClr val="CC0099"/>
    <a:srgbClr val="FF6600"/>
    <a:srgbClr val="007E39"/>
    <a:srgbClr val="009900"/>
    <a:srgbClr val="00CCFF"/>
    <a:srgbClr val="CC0066"/>
    <a:srgbClr val="0000CC"/>
    <a:srgbClr val="80008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6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EAA5-93AF-47F9-9B91-DF726A727AF6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263AB-F390-4FB4-8143-322A3543A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6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09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8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1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2325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60" r:id="rId4"/>
    <p:sldLayoutId id="2147483661" r:id="rId5"/>
    <p:sldLayoutId id="2147483664" r:id="rId6"/>
    <p:sldLayoutId id="2147483651" r:id="rId7"/>
    <p:sldLayoutId id="2147483662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48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jpe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openxmlformats.org/officeDocument/2006/relationships/image" Target="../media/image5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45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55.png"/><Relationship Id="rId1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12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2.jpeg"/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12" Type="http://schemas.openxmlformats.org/officeDocument/2006/relationships/image" Target="../media/image6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0.jpeg"/><Relationship Id="rId5" Type="http://schemas.openxmlformats.org/officeDocument/2006/relationships/image" Target="../media/image6.png"/><Relationship Id="rId15" Type="http://schemas.openxmlformats.org/officeDocument/2006/relationships/image" Target="../media/image64.pn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image" Target="../media/image65.jpe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66.jpe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48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67.jpe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kondrash&#1077;ll@gmail.&#1089;&#1086;&#1084;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55.png"/><Relationship Id="rId1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12" Type="http://schemas.openxmlformats.org/officeDocument/2006/relationships/image" Target="../media/image6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3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69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8.jp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12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3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47.jpe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20" y="326297"/>
            <a:ext cx="8733160" cy="4872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9321" y="1211110"/>
            <a:ext cx="6873358" cy="3183909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+mj-lt"/>
              </a:rPr>
              <a:t>Название</a:t>
            </a:r>
            <a:br>
              <a:rPr lang="ru-RU" sz="4800" dirty="0">
                <a:latin typeface="+mj-lt"/>
              </a:rPr>
            </a:br>
            <a:r>
              <a:rPr lang="ru-RU" sz="4800" dirty="0">
                <a:latin typeface="+mj-lt"/>
              </a:rPr>
              <a:t>презентации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645282" cy="64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t="8191" r="-47" b="15047"/>
          <a:stretch/>
        </p:blipFill>
        <p:spPr>
          <a:xfrm>
            <a:off x="1977652" y="25000"/>
            <a:ext cx="8026378" cy="46474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13" y="5871145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365" y="5317239"/>
            <a:ext cx="678255" cy="795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09">
            <a:off x="10027607" y="2857723"/>
            <a:ext cx="1319550" cy="29002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8086">
            <a:off x="8853325" y="4076756"/>
            <a:ext cx="904353" cy="19876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535">
            <a:off x="343350" y="2108613"/>
            <a:ext cx="1619015" cy="253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90302" y="4672458"/>
            <a:ext cx="76940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Экскурсия по </a:t>
            </a:r>
            <a:r>
              <a:rPr lang="ru-RU" sz="5400" b="1" i="1" dirty="0" err="1">
                <a:solidFill>
                  <a:srgbClr val="FF0000"/>
                </a:solidFill>
              </a:rPr>
              <a:t>Новособорной</a:t>
            </a:r>
            <a:r>
              <a:rPr lang="ru-RU" sz="5400" b="1" i="1" dirty="0">
                <a:solidFill>
                  <a:srgbClr val="FF0000"/>
                </a:solidFill>
              </a:rPr>
              <a:t> </a:t>
            </a:r>
            <a:r>
              <a:rPr lang="ru-RU" sz="5400" b="1" i="1" dirty="0" smtClean="0">
                <a:solidFill>
                  <a:srgbClr val="FF0000"/>
                </a:solidFill>
              </a:rPr>
              <a:t>площади</a:t>
            </a:r>
            <a:endParaRPr lang="ru-RU" sz="5400" b="1" i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2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585216"/>
            <a:ext cx="7665577" cy="525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744">
            <a:off x="9030950" y="2070306"/>
            <a:ext cx="1665083" cy="36596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95717" y="1522048"/>
            <a:ext cx="6474692" cy="328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800080"/>
                </a:solidFill>
              </a:rPr>
              <a:t>К приезду 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цесаревича Николая </a:t>
            </a:r>
            <a:r>
              <a:rPr lang="ru-RU" b="1" dirty="0" err="1" smtClean="0">
                <a:solidFill>
                  <a:srgbClr val="0000CC"/>
                </a:solidFill>
              </a:rPr>
              <a:t>Александовича</a:t>
            </a:r>
            <a:r>
              <a:rPr lang="ru-RU" b="1" dirty="0" smtClean="0">
                <a:solidFill>
                  <a:srgbClr val="800080"/>
                </a:solidFill>
              </a:rPr>
              <a:t>, ставшим последним императором России.</a:t>
            </a:r>
            <a:endParaRPr lang="ru-RU" sz="3600" b="1" dirty="0">
              <a:solidFill>
                <a:srgbClr val="800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0761">
            <a:off x="8208900" y="3516036"/>
            <a:ext cx="1210787" cy="2661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1" y="718537"/>
            <a:ext cx="827711" cy="770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1" y="1357265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18" y="5833061"/>
            <a:ext cx="437421" cy="4221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97" y="1117044"/>
            <a:ext cx="473130" cy="456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76" y="604119"/>
            <a:ext cx="693032" cy="7073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9" y="5829277"/>
            <a:ext cx="766685" cy="7135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75" y="4694214"/>
            <a:ext cx="733758" cy="7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42" y="187319"/>
            <a:ext cx="5852829" cy="6869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59" y="4219303"/>
            <a:ext cx="1532657" cy="24023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00" y="1384344"/>
            <a:ext cx="710972" cy="725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72" y="5045083"/>
            <a:ext cx="657293" cy="771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69" y="967309"/>
            <a:ext cx="481119" cy="4843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14" y="5606630"/>
            <a:ext cx="416453" cy="4192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5" y="2065397"/>
            <a:ext cx="391089" cy="4095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30" y="5045083"/>
            <a:ext cx="414623" cy="4342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1" y="680933"/>
            <a:ext cx="747851" cy="7707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" y="1164927"/>
            <a:ext cx="385530" cy="388135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18878" y="1237951"/>
            <a:ext cx="4533271" cy="478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3600" dirty="0" smtClean="0">
                <a:solidFill>
                  <a:srgbClr val="CC0066"/>
                </a:solidFill>
                <a:latin typeface="+mn-lt"/>
              </a:rPr>
              <a:t>Назовите собор, который </a:t>
            </a:r>
            <a:r>
              <a:rPr lang="ru-RU" sz="3600" dirty="0">
                <a:solidFill>
                  <a:srgbClr val="CC0066"/>
                </a:solidFill>
                <a:latin typeface="+mn-lt"/>
              </a:rPr>
              <a:t>в </a:t>
            </a:r>
            <a:r>
              <a:rPr lang="ru-RU" sz="3600" dirty="0" smtClean="0">
                <a:solidFill>
                  <a:srgbClr val="CC0066"/>
                </a:solidFill>
                <a:latin typeface="+mn-lt"/>
              </a:rPr>
              <a:t>1930 году был разрушен, а </a:t>
            </a:r>
            <a:r>
              <a:rPr lang="ru-RU" sz="3600" dirty="0">
                <a:solidFill>
                  <a:srgbClr val="CC0066"/>
                </a:solidFill>
                <a:latin typeface="+mn-lt"/>
              </a:rPr>
              <a:t>на его месте </a:t>
            </a:r>
            <a:r>
              <a:rPr lang="ru-RU" sz="3600" dirty="0" smtClean="0">
                <a:solidFill>
                  <a:srgbClr val="CC0066"/>
                </a:solidFill>
                <a:latin typeface="+mn-lt"/>
              </a:rPr>
              <a:t>заложен камень в сквере </a:t>
            </a:r>
            <a:r>
              <a:rPr lang="ru-RU" sz="3600" dirty="0" err="1" smtClean="0">
                <a:solidFill>
                  <a:srgbClr val="CC0066"/>
                </a:solidFill>
                <a:latin typeface="+mn-lt"/>
              </a:rPr>
              <a:t>Новособорной</a:t>
            </a:r>
            <a:r>
              <a:rPr lang="ru-RU" sz="3600" dirty="0" smtClean="0">
                <a:solidFill>
                  <a:srgbClr val="CC0066"/>
                </a:solidFill>
                <a:latin typeface="+mn-lt"/>
              </a:rPr>
              <a:t> площади?</a:t>
            </a:r>
            <a:endParaRPr lang="ru-RU" sz="3600" dirty="0">
              <a:solidFill>
                <a:srgbClr val="CC0066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90" y="197852"/>
            <a:ext cx="4627060" cy="347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r="-32" b="8361"/>
          <a:stretch/>
        </p:blipFill>
        <p:spPr>
          <a:xfrm>
            <a:off x="9183664" y="2833258"/>
            <a:ext cx="2646779" cy="3788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052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585216"/>
            <a:ext cx="7665577" cy="525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9801">
            <a:off x="353314" y="2096043"/>
            <a:ext cx="1618228" cy="3678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7733">
            <a:off x="1815504" y="3537099"/>
            <a:ext cx="1011181" cy="229882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00CCFF"/>
                </a:solidFill>
              </a:rPr>
              <a:t>Троицкий кафедральный собор</a:t>
            </a:r>
            <a:endParaRPr lang="ru-RU" sz="5400" dirty="0">
              <a:solidFill>
                <a:srgbClr val="00CC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9" y="5843016"/>
            <a:ext cx="710972" cy="725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61" y="450948"/>
            <a:ext cx="852941" cy="1000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05" y="1209493"/>
            <a:ext cx="481119" cy="484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62" y="5687504"/>
            <a:ext cx="416453" cy="419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" y="3332125"/>
            <a:ext cx="391089" cy="409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99" y="5843016"/>
            <a:ext cx="414623" cy="4342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" y="680933"/>
            <a:ext cx="747851" cy="7707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" y="1257609"/>
            <a:ext cx="385530" cy="388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22" y="4686515"/>
            <a:ext cx="673220" cy="6847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755">
            <a:off x="8855462" y="376367"/>
            <a:ext cx="1011181" cy="22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14" y="4141268"/>
            <a:ext cx="1390432" cy="2270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53" y="2103622"/>
            <a:ext cx="454479" cy="475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" y="813703"/>
            <a:ext cx="679567" cy="691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430" y="2889504"/>
            <a:ext cx="444736" cy="429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831" y="1194354"/>
            <a:ext cx="446937" cy="431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04" y="1577720"/>
            <a:ext cx="677992" cy="691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42" y="-7232"/>
            <a:ext cx="739549" cy="739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1" y="7174"/>
            <a:ext cx="475651" cy="478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04" y="311214"/>
            <a:ext cx="389164" cy="407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 r="784" b="35346"/>
          <a:stretch/>
        </p:blipFill>
        <p:spPr>
          <a:xfrm>
            <a:off x="494947" y="2990845"/>
            <a:ext cx="9800264" cy="363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128">
            <a:off x="331138" y="1855523"/>
            <a:ext cx="1390432" cy="22706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53" y="147259"/>
            <a:ext cx="5704534" cy="3912725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961367" y="245018"/>
            <a:ext cx="4672707" cy="3636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3200" dirty="0" smtClean="0">
                <a:solidFill>
                  <a:srgbClr val="F142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каком году был открыт Томский институт радиоэлектроники и электронной техники (ныне ТУСУР)?</a:t>
            </a:r>
            <a:endParaRPr lang="ru-RU" sz="3200" dirty="0">
              <a:solidFill>
                <a:srgbClr val="F142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6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585216"/>
            <a:ext cx="7665577" cy="525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592">
            <a:off x="9060182" y="2042292"/>
            <a:ext cx="1666786" cy="3663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887">
            <a:off x="8198523" y="3655952"/>
            <a:ext cx="1072691" cy="235764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14" y="1313226"/>
            <a:ext cx="454479" cy="475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7" y="718784"/>
            <a:ext cx="679567" cy="6912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2" y="3273552"/>
            <a:ext cx="444736" cy="4292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93" y="1078969"/>
            <a:ext cx="446937" cy="431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066" y="550749"/>
            <a:ext cx="677992" cy="6919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00" y="5733647"/>
            <a:ext cx="739549" cy="7395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10" y="5760663"/>
            <a:ext cx="475651" cy="4788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07" y="188704"/>
            <a:ext cx="389164" cy="4075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02" y="5135352"/>
            <a:ext cx="712493" cy="7247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73" y="5803825"/>
            <a:ext cx="454479" cy="475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96343" y="2076994"/>
            <a:ext cx="462376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ТУСУР </a:t>
            </a:r>
            <a:r>
              <a:rPr lang="ru-RU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открыт</a:t>
            </a:r>
          </a:p>
          <a:p>
            <a:pPr algn="ctr"/>
            <a:r>
              <a:rPr lang="ru-RU" sz="5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1962 </a:t>
            </a:r>
            <a:r>
              <a:rPr lang="ru-RU" sz="5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89" y="801168"/>
            <a:ext cx="6437053" cy="4720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30" y="4335297"/>
            <a:ext cx="1417643" cy="2153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72" y="1453299"/>
            <a:ext cx="499426" cy="50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63" y="3852954"/>
            <a:ext cx="405780" cy="408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2" y="620655"/>
            <a:ext cx="807211" cy="947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16" y="855093"/>
            <a:ext cx="689471" cy="7105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94" y="826259"/>
            <a:ext cx="405493" cy="4246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98" y="3853545"/>
            <a:ext cx="487136" cy="470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49" y="4222926"/>
            <a:ext cx="706892" cy="706892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594868" y="1407496"/>
            <a:ext cx="4789434" cy="332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Посмотрите на картинки. Скажите как называется аллея на площади </a:t>
            </a:r>
          </a:p>
          <a:p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Новособорной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2" y="205260"/>
            <a:ext cx="2040616" cy="272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77" y="177730"/>
            <a:ext cx="2639295" cy="351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176" y="3852954"/>
            <a:ext cx="2160659" cy="288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7" y="3338695"/>
            <a:ext cx="2386685" cy="3182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970">
            <a:off x="6083749" y="4896333"/>
            <a:ext cx="925814" cy="14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9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89" y="174593"/>
            <a:ext cx="7324481" cy="5023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9" y="3100450"/>
            <a:ext cx="1634121" cy="3591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300">
            <a:off x="8459288" y="4105241"/>
            <a:ext cx="1020478" cy="2242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74" y="1352100"/>
            <a:ext cx="399638" cy="402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42" y="5729100"/>
            <a:ext cx="405780" cy="408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8" y="595028"/>
            <a:ext cx="807211" cy="947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292" y="984375"/>
            <a:ext cx="689471" cy="710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99" y="1542102"/>
            <a:ext cx="405493" cy="424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0" y="3536497"/>
            <a:ext cx="487136" cy="470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96" y="5841468"/>
            <a:ext cx="706892" cy="7068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45" y="6050382"/>
            <a:ext cx="487136" cy="470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89" y="174593"/>
            <a:ext cx="487136" cy="470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79" y="5121892"/>
            <a:ext cx="694740" cy="7066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13973" r="21599" b="44302"/>
          <a:stretch/>
        </p:blipFill>
        <p:spPr>
          <a:xfrm>
            <a:off x="314936" y="2274674"/>
            <a:ext cx="4676503" cy="423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579189" y="1068565"/>
            <a:ext cx="5524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Аллея победы 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в память о героических подвигах воинов в годы Великой Отечественной войны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hidden="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237744"/>
            <a:ext cx="7854696" cy="448970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" y="821508"/>
            <a:ext cx="5524995" cy="501293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64095" y="1839220"/>
            <a:ext cx="4612341" cy="388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ru-RU" sz="3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56" y="5945045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45" y="5547885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7" y="3201233"/>
            <a:ext cx="547795" cy="581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36" y="44767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27" y="6258788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41" y="6025896"/>
            <a:ext cx="693032" cy="7073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432">
            <a:off x="5049374" y="1774912"/>
            <a:ext cx="1418960" cy="22030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0" y="5665986"/>
            <a:ext cx="766685" cy="713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4" y="447674"/>
            <a:ext cx="4458784" cy="5945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80160" y="2116183"/>
            <a:ext cx="3106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</a:rPr>
              <a:t>Кому посвящен данный памятник?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5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585216"/>
            <a:ext cx="7665577" cy="525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744">
            <a:off x="9030950" y="2070306"/>
            <a:ext cx="1665083" cy="36596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95717" y="1522048"/>
            <a:ext cx="6474692" cy="328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rgbClr val="800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0761">
            <a:off x="8208900" y="3516036"/>
            <a:ext cx="1210787" cy="2661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1" y="718537"/>
            <a:ext cx="827711" cy="770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1" y="1357265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18" y="5833061"/>
            <a:ext cx="437421" cy="4221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97" y="1117044"/>
            <a:ext cx="473130" cy="456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76" y="604119"/>
            <a:ext cx="693032" cy="7073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9" y="5829277"/>
            <a:ext cx="766685" cy="7135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75" y="4694214"/>
            <a:ext cx="733758" cy="748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1752" y="1488906"/>
            <a:ext cx="551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6600"/>
                </a:solidFill>
              </a:rPr>
              <a:t>Активным революционерам, борцам за власть советов в Томске и Сибири, погибшим в годы Гражданской войны.</a:t>
            </a:r>
            <a:endParaRPr lang="ru-RU" sz="3600" b="1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24" y="-139252"/>
            <a:ext cx="6067070" cy="6997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00" y="1384344"/>
            <a:ext cx="710972" cy="725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72" y="5045083"/>
            <a:ext cx="657293" cy="771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69" y="967309"/>
            <a:ext cx="481119" cy="4843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14" y="5606630"/>
            <a:ext cx="416453" cy="4192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22" y="6025896"/>
            <a:ext cx="391089" cy="4095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30" y="5045083"/>
            <a:ext cx="414623" cy="4342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29" y="402396"/>
            <a:ext cx="747851" cy="7707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09" y="5654053"/>
            <a:ext cx="355050" cy="3718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9" y="415916"/>
            <a:ext cx="385530" cy="388135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876290" y="901764"/>
            <a:ext cx="4533271" cy="478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3600" dirty="0" smtClean="0">
                <a:solidFill>
                  <a:srgbClr val="CC0066"/>
                </a:solidFill>
                <a:latin typeface="+mn-lt"/>
              </a:rPr>
              <a:t>Скажите сколько организаторов подпольного комитета против колчаковцев было похоронено в данном месте?</a:t>
            </a:r>
            <a:endParaRPr lang="ru-RU" sz="3600" dirty="0">
              <a:solidFill>
                <a:srgbClr val="CC0066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4" y="1384344"/>
            <a:ext cx="5688587" cy="426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0" y="4229507"/>
            <a:ext cx="1532657" cy="24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609" y="384176"/>
            <a:ext cx="41147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</a:rPr>
              <a:t>Дорогие друзья!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8716" y="1761848"/>
            <a:ext cx="116532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Примите участие в игре, проверьте свои знания, а потом ответьте на конкурсные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вопросы.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Каждый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правильный ответ оценивается в 2 балла. Максимальное количество баллов –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20.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Ответы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пришлите до 1 мая 2023 года на электронную почту Кондрашовой Л.Л., руководителю городской программы «Люби и знай свой город и край»:  </a:t>
            </a:r>
            <a:r>
              <a:rPr lang="ru-RU" sz="3600" b="1" u="sng" dirty="0" err="1">
                <a:hlinkClick r:id="rId2"/>
              </a:rPr>
              <a:t>kondrashеll</a:t>
            </a:r>
            <a:r>
              <a:rPr lang="ru-RU" sz="3600" b="1" u="sng" dirty="0">
                <a:hlinkClick r:id="rId2"/>
              </a:rPr>
              <a:t>@</a:t>
            </a:r>
            <a:r>
              <a:rPr lang="en-US" sz="3600" b="1" u="sng" dirty="0">
                <a:hlinkClick r:id="rId2"/>
              </a:rPr>
              <a:t>g</a:t>
            </a:r>
            <a:r>
              <a:rPr lang="ru-RU" sz="3600" b="1" u="sng" dirty="0" err="1">
                <a:hlinkClick r:id="rId2"/>
              </a:rPr>
              <a:t>mail.сом</a:t>
            </a:r>
            <a:endParaRPr lang="ru-RU" sz="3600" b="1" u="sng" dirty="0"/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80" y="227456"/>
            <a:ext cx="1681163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1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50" y="1393492"/>
            <a:ext cx="6383854" cy="4378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9801">
            <a:off x="353314" y="2096043"/>
            <a:ext cx="1618228" cy="3678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7733">
            <a:off x="1815504" y="3537099"/>
            <a:ext cx="1011181" cy="229882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 smtClean="0">
                <a:solidFill>
                  <a:srgbClr val="00CCFF"/>
                </a:solidFill>
                <a:latin typeface="+mn-lt"/>
              </a:rPr>
              <a:t>15 человек</a:t>
            </a:r>
            <a:endParaRPr lang="ru-RU" sz="6000" i="1" dirty="0">
              <a:solidFill>
                <a:srgbClr val="00CCFF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9" y="5843016"/>
            <a:ext cx="710972" cy="725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61" y="411760"/>
            <a:ext cx="852941" cy="1000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05" y="1209493"/>
            <a:ext cx="481119" cy="484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62" y="5687504"/>
            <a:ext cx="416453" cy="419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" y="3332125"/>
            <a:ext cx="391089" cy="409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0" y="2269462"/>
            <a:ext cx="414623" cy="4342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" y="680933"/>
            <a:ext cx="747851" cy="7707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" y="1257609"/>
            <a:ext cx="385530" cy="388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22" y="4686515"/>
            <a:ext cx="673220" cy="6847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755">
            <a:off x="8855462" y="376367"/>
            <a:ext cx="1011181" cy="22988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60" y="2105578"/>
            <a:ext cx="852941" cy="10007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60" y="4050005"/>
            <a:ext cx="710972" cy="7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7769" y="491727"/>
            <a:ext cx="3447938" cy="6221833"/>
          </a:xfrm>
          <a:prstGeom prst="rect">
            <a:avLst/>
          </a:prstGeom>
        </p:spPr>
      </p:pic>
      <p:pic>
        <p:nvPicPr>
          <p:cNvPr id="3" name="Рисунок 2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" y="-290310"/>
            <a:ext cx="7235107" cy="7030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38">
            <a:off x="5671864" y="612746"/>
            <a:ext cx="1420039" cy="2225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31" y="147230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67" y="4409651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8" y="223666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8" y="555802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32" y="5997673"/>
            <a:ext cx="434825" cy="45539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275826" y="1229216"/>
            <a:ext cx="4131827" cy="4746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4000" i="1" dirty="0" smtClean="0">
                <a:solidFill>
                  <a:srgbClr val="CC0099"/>
                </a:solidFill>
                <a:latin typeface="+mn-lt"/>
              </a:rPr>
              <a:t>Как называется этот памятник?</a:t>
            </a:r>
            <a:endParaRPr lang="ru-RU" sz="4000" i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2191" r="14868" b="13714"/>
          <a:stretch/>
        </p:blipFill>
        <p:spPr>
          <a:xfrm>
            <a:off x="865414" y="1390376"/>
            <a:ext cx="3853543" cy="508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42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585216"/>
            <a:ext cx="7665577" cy="5257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1304">
            <a:off x="8189032" y="3742139"/>
            <a:ext cx="1026529" cy="2333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516">
            <a:off x="9146312" y="2079797"/>
            <a:ext cx="1583826" cy="360068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1421F"/>
                </a:solidFill>
                <a:latin typeface="+mn-lt"/>
              </a:rPr>
              <a:t>Памятник студенчеству</a:t>
            </a:r>
          </a:p>
          <a:p>
            <a:endParaRPr lang="ru-RU" sz="1600" i="1" dirty="0" smtClean="0">
              <a:solidFill>
                <a:srgbClr val="F1421F"/>
              </a:solidFill>
              <a:latin typeface="+mn-lt"/>
            </a:endParaRPr>
          </a:p>
          <a:p>
            <a:r>
              <a:rPr lang="ru-RU" sz="3600" b="1" i="1" dirty="0" smtClean="0">
                <a:solidFill>
                  <a:srgbClr val="0000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(святой Татьяне)</a:t>
            </a:r>
            <a:endParaRPr lang="ru-RU" sz="3600" b="1" dirty="0">
              <a:solidFill>
                <a:srgbClr val="0000CC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6" y="5964121"/>
            <a:ext cx="739549" cy="739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52" y="5729100"/>
            <a:ext cx="496967" cy="479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4835" y="4376523"/>
            <a:ext cx="526247" cy="5078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55" y="4868749"/>
            <a:ext cx="690873" cy="810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11" y="645660"/>
            <a:ext cx="865254" cy="8801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0" y="5552203"/>
            <a:ext cx="626878" cy="6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78" y="365878"/>
            <a:ext cx="8444444" cy="47873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797693" y="1635032"/>
            <a:ext cx="6527060" cy="224899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Экскурсию подготовила команда 6 А класса МАОУ СОШ № </a:t>
            </a:r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30 </a:t>
            </a:r>
            <a:b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</a:br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Руководитель </a:t>
            </a:r>
            <a:r>
              <a:rPr lang="ru-RU" sz="3600" b="1" i="1" dirty="0" err="1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Бесчасткина</a:t>
            </a:r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Наталья Сергеевна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2" y="3802385"/>
            <a:ext cx="842963" cy="842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457712" cy="457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29" y="5552031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67" y="4935525"/>
            <a:ext cx="678255" cy="79577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12066" y="434818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4400" b="1" u="sng" dirty="0"/>
          </a:p>
        </p:txBody>
      </p:sp>
    </p:spTree>
    <p:extLst>
      <p:ext uri="{BB962C8B-B14F-4D97-AF65-F5344CB8AC3E}">
        <p14:creationId xmlns:p14="http://schemas.microsoft.com/office/powerpoint/2010/main" val="29549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651" y="101009"/>
            <a:ext cx="11653284" cy="1089838"/>
          </a:xfrm>
        </p:spPr>
        <p:txBody>
          <a:bodyPr/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Ответьте на конкурсные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вопросы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16958" y="1190847"/>
            <a:ext cx="11982893" cy="746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Новособорная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площадь начала формироваться в 1830-е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годы.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Правда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ли, что в 1830 году план застройки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г.Томска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был утверждён Императором Николаем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/>
              <a:t>Какое здание первым построено на </a:t>
            </a:r>
            <a:r>
              <a:rPr lang="ru-RU" b="1" dirty="0" err="1"/>
              <a:t>Новособорной</a:t>
            </a:r>
            <a:r>
              <a:rPr lang="ru-RU" b="1" dirty="0"/>
              <a:t> площади</a:t>
            </a:r>
            <a:r>
              <a:rPr lang="ru-RU" b="1" dirty="0" smtClean="0"/>
              <a:t>?</a:t>
            </a: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/>
              <a:t>С возведением какого храма площадь в 1878 году получила название </a:t>
            </a:r>
            <a:r>
              <a:rPr lang="ru-RU" b="1" dirty="0" err="1"/>
              <a:t>Новособорная</a:t>
            </a:r>
            <a:r>
              <a:rPr lang="ru-RU" b="1" dirty="0"/>
              <a:t>?</a:t>
            </a:r>
            <a:endParaRPr lang="ru-RU" dirty="0"/>
          </a:p>
          <a:p>
            <a:pPr lvl="0"/>
            <a:r>
              <a:rPr lang="ru-RU" b="1" dirty="0" smtClean="0"/>
              <a:t>4.                                          Для </a:t>
            </a:r>
            <a:r>
              <a:rPr lang="ru-RU" b="1" dirty="0"/>
              <a:t>каких целей казна выделила деньги на строительство этого здания? </a:t>
            </a:r>
            <a:endParaRPr lang="ru-RU" dirty="0"/>
          </a:p>
          <a:p>
            <a:r>
              <a:rPr lang="ru-RU" b="1" dirty="0" smtClean="0"/>
              <a:t>                                             Что </a:t>
            </a:r>
            <a:r>
              <a:rPr lang="ru-RU" b="1" dirty="0"/>
              <a:t>располагалось в этом здании с 1900 по 1917 годы</a:t>
            </a:r>
            <a:r>
              <a:rPr lang="ru-RU" b="1" dirty="0" smtClean="0"/>
              <a:t>? </a:t>
            </a:r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5. </a:t>
            </a:r>
            <a:r>
              <a:rPr lang="ru-RU" b="1" dirty="0"/>
              <a:t>В 1891 году на площади был открыт городской сад, устроенный по инициативе томского губернатора Г.А. </a:t>
            </a:r>
            <a:r>
              <a:rPr lang="ru-RU" b="1" dirty="0" err="1"/>
              <a:t>Тобизена</a:t>
            </a:r>
            <a:r>
              <a:rPr lang="ru-RU" b="1" dirty="0"/>
              <a:t>. Сад был разбит на месте бывших зимних лагерей Томского гарнизона</a:t>
            </a:r>
            <a:endParaRPr lang="ru-RU" b="1" dirty="0" smtClean="0"/>
          </a:p>
          <a:p>
            <a:r>
              <a:rPr lang="ru-RU" b="1" dirty="0" smtClean="0"/>
              <a:t>Кто </a:t>
            </a:r>
            <a:r>
              <a:rPr lang="ru-RU" b="1" dirty="0"/>
              <a:t>является автором проекта зеленых насаждений городского сада</a:t>
            </a:r>
            <a:r>
              <a:rPr lang="ru-RU" b="1" dirty="0" smtClean="0"/>
              <a:t>?</a:t>
            </a:r>
          </a:p>
          <a:p>
            <a:pPr lvl="0"/>
            <a:r>
              <a:rPr lang="ru-RU" b="1" dirty="0" smtClean="0"/>
              <a:t>6.</a:t>
            </a:r>
            <a:r>
              <a:rPr lang="ru-RU" b="1" dirty="0"/>
              <a:t> В каком году на </a:t>
            </a:r>
            <a:r>
              <a:rPr lang="ru-RU" b="1" dirty="0" err="1"/>
              <a:t>Новособорной</a:t>
            </a:r>
            <a:r>
              <a:rPr lang="ru-RU" b="1" dirty="0"/>
              <a:t> площади был установлен фонтан, оснащённый подсветкой и музыкальным сопровождением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7. </a:t>
            </a:r>
            <a:r>
              <a:rPr lang="ru-RU" b="1" dirty="0"/>
              <a:t>Когда состоялось открытие Мемориального памятника «Слава воину - победителю»? </a:t>
            </a:r>
            <a:endParaRPr lang="ru-RU" b="1" dirty="0" smtClean="0"/>
          </a:p>
          <a:p>
            <a:r>
              <a:rPr lang="ru-RU" b="1" dirty="0" smtClean="0"/>
              <a:t>8. </a:t>
            </a:r>
            <a:r>
              <a:rPr lang="ru-RU" b="1" dirty="0"/>
              <a:t>Какова длина конструкции признания в любви Томску - «I </a:t>
            </a:r>
            <a:r>
              <a:rPr lang="ru-RU" b="1" dirty="0" err="1"/>
              <a:t>love</a:t>
            </a:r>
            <a:r>
              <a:rPr lang="ru-RU" b="1" dirty="0"/>
              <a:t> </a:t>
            </a:r>
            <a:r>
              <a:rPr lang="ru-RU" b="1" dirty="0" err="1"/>
              <a:t>Tomsk</a:t>
            </a:r>
            <a:r>
              <a:rPr lang="ru-RU" b="1" dirty="0" smtClean="0"/>
              <a:t>»? 10 м, 12 м, 14 м</a:t>
            </a:r>
          </a:p>
          <a:p>
            <a:pPr lvl="0"/>
            <a:r>
              <a:rPr lang="ru-RU" b="1" dirty="0" smtClean="0"/>
              <a:t>9. </a:t>
            </a:r>
            <a:r>
              <a:rPr lang="ru-RU" b="1" dirty="0"/>
              <a:t>Для каких целей предприниматель Евграф </a:t>
            </a:r>
            <a:r>
              <a:rPr lang="ru-RU" b="1" dirty="0" err="1"/>
              <a:t>Кололёв</a:t>
            </a:r>
            <a:r>
              <a:rPr lang="ru-RU" b="1" dirty="0"/>
              <a:t> </a:t>
            </a:r>
            <a:r>
              <a:rPr lang="ru-RU" b="1" dirty="0" smtClean="0"/>
              <a:t>выстроил здание, в котором в настоящее время </a:t>
            </a:r>
            <a:r>
              <a:rPr lang="ru-RU" b="1" dirty="0" err="1" smtClean="0"/>
              <a:t>раасполагается</a:t>
            </a:r>
            <a:r>
              <a:rPr lang="ru-RU" b="1" dirty="0" smtClean="0"/>
              <a:t> ТУСУР? </a:t>
            </a:r>
          </a:p>
          <a:p>
            <a:r>
              <a:rPr lang="ru-RU" b="1" dirty="0" smtClean="0"/>
              <a:t>10. </a:t>
            </a:r>
            <a:r>
              <a:rPr lang="ru-RU" b="1" dirty="0"/>
              <a:t>4 августа 1929 года в северной части площади было открыто спортивное сооружение. Как оно называлось?</a:t>
            </a:r>
          </a:p>
          <a:p>
            <a:pPr lvl="0"/>
            <a:endParaRPr lang="ru-RU" dirty="0"/>
          </a:p>
          <a:p>
            <a:endParaRPr lang="ru-RU" b="1" dirty="0" smtClean="0"/>
          </a:p>
          <a:p>
            <a:endParaRPr lang="ru-RU" dirty="0"/>
          </a:p>
          <a:p>
            <a:pPr lvl="0"/>
            <a:endParaRPr lang="ru-RU" dirty="0"/>
          </a:p>
          <a:p>
            <a:r>
              <a:rPr lang="ru-RU" b="1" dirty="0" smtClean="0"/>
              <a:t> </a:t>
            </a:r>
            <a:endParaRPr lang="ru-RU" dirty="0"/>
          </a:p>
          <a:p>
            <a:endParaRPr lang="ru-RU" dirty="0"/>
          </a:p>
          <a:p>
            <a:pPr marL="342900" indent="-342900" algn="just">
              <a:buFont typeface="+mj-lt"/>
              <a:buAutoNum type="arabicPeriod"/>
              <a:tabLst>
                <a:tab pos="457200" algn="l"/>
              </a:tabLst>
            </a:pPr>
            <a:endParaRPr lang="ru-RU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Мужская гимн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5" y="2426372"/>
            <a:ext cx="19431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4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hidden="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237744"/>
            <a:ext cx="7854696" cy="448970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35" y="3860873"/>
            <a:ext cx="10760297" cy="3259533"/>
          </a:xfrm>
          <a:prstGeom prst="rect">
            <a:avLst/>
          </a:prstGeom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381">
            <a:off x="2743958" y="530236"/>
            <a:ext cx="2125047" cy="2741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6" y="632079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4" y="1428865"/>
            <a:ext cx="450734" cy="4720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" b="18823"/>
          <a:stretch/>
        </p:blipFill>
        <p:spPr>
          <a:xfrm>
            <a:off x="5402301" y="239070"/>
            <a:ext cx="6303825" cy="3986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78" y="5306846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62" y="4478111"/>
            <a:ext cx="505709" cy="5091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41558" y="4891062"/>
            <a:ext cx="81545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Verdana" panose="020B0604030504040204" pitchFamily="34" charset="0"/>
              </a:rPr>
              <a:t>20 мая 1920 года</a:t>
            </a:r>
            <a:r>
              <a:rPr lang="ru-RU" sz="2800" dirty="0">
                <a:solidFill>
                  <a:srgbClr val="00B050"/>
                </a:solidFill>
                <a:latin typeface="Verdana" panose="020B0604030504040204" pitchFamily="34" charset="0"/>
              </a:rPr>
              <a:t> </a:t>
            </a:r>
            <a:r>
              <a:rPr lang="ru-RU" sz="2800" b="1" dirty="0">
                <a:solidFill>
                  <a:srgbClr val="00B050"/>
                </a:solidFill>
                <a:latin typeface="Verdana" panose="020B0604030504040204" pitchFamily="34" charset="0"/>
              </a:rPr>
              <a:t> площадь </a:t>
            </a:r>
            <a:endParaRPr lang="ru-RU" sz="2800" b="1" dirty="0" smtClean="0">
              <a:solidFill>
                <a:srgbClr val="00B05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sz="2800" b="1" dirty="0" err="1" smtClean="0">
                <a:solidFill>
                  <a:srgbClr val="00B050"/>
                </a:solidFill>
                <a:latin typeface="Verdana" panose="020B0604030504040204" pitchFamily="34" charset="0"/>
              </a:rPr>
              <a:t>Новособорная</a:t>
            </a:r>
            <a:r>
              <a:rPr lang="ru-RU" sz="2800" b="1" dirty="0" smtClean="0">
                <a:solidFill>
                  <a:srgbClr val="00B050"/>
                </a:solidFill>
                <a:latin typeface="Verdana" panose="020B0604030504040204" pitchFamily="34" charset="0"/>
              </a:rPr>
              <a:t> была переименована. Как она называлась?</a:t>
            </a:r>
            <a:endParaRPr lang="ru-RU" sz="2800" b="1" dirty="0">
              <a:solidFill>
                <a:srgbClr val="00B050"/>
              </a:solidFill>
              <a:latin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6">
            <a:off x="1807644" y="2119760"/>
            <a:ext cx="1162223" cy="17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45" y="479645"/>
            <a:ext cx="7665577" cy="525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851">
            <a:off x="9143443" y="2141374"/>
            <a:ext cx="1206965" cy="3496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712573"/>
            <a:ext cx="751163" cy="217616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15157" y="1671155"/>
            <a:ext cx="5312410" cy="3152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6600" b="1" i="1" dirty="0">
                <a:solidFill>
                  <a:srgbClr val="009900"/>
                </a:solidFill>
              </a:rPr>
              <a:t>площадь </a:t>
            </a:r>
            <a:r>
              <a:rPr lang="ru-RU" sz="16600" b="1" i="1" dirty="0" smtClean="0">
                <a:solidFill>
                  <a:srgbClr val="009900"/>
                </a:solidFill>
              </a:rPr>
              <a:t>Революции</a:t>
            </a:r>
            <a:endParaRPr lang="ru-RU" sz="16600" dirty="0" smtClean="0">
              <a:solidFill>
                <a:srgbClr val="009900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9800" dirty="0" smtClean="0"/>
              <a:t> </a:t>
            </a:r>
            <a:r>
              <a:rPr lang="ru-RU" sz="11100" b="1" i="1" dirty="0">
                <a:solidFill>
                  <a:srgbClr val="B79849"/>
                </a:solidFill>
                <a:latin typeface="+mn-lt"/>
              </a:rPr>
              <a:t>А с мая 1997 года она вновь стала называться </a:t>
            </a:r>
            <a:r>
              <a:rPr lang="ru-RU" sz="11100" b="1" i="1" dirty="0" err="1" smtClean="0">
                <a:solidFill>
                  <a:srgbClr val="B79849"/>
                </a:solidFill>
                <a:latin typeface="+mn-lt"/>
              </a:rPr>
              <a:t>Новособорной</a:t>
            </a:r>
            <a:r>
              <a:rPr lang="ru-RU" sz="11100" b="1" i="1" dirty="0">
                <a:solidFill>
                  <a:srgbClr val="B79849"/>
                </a:solidFill>
                <a:latin typeface="+mn-lt"/>
              </a:rPr>
              <a:t>.</a:t>
            </a:r>
          </a:p>
          <a:p>
            <a:r>
              <a:rPr lang="ru-RU" sz="3600" dirty="0"/>
              <a:t/>
            </a:r>
            <a:br>
              <a:rPr lang="ru-RU" sz="3600" dirty="0"/>
            </a:b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91" y="938588"/>
            <a:ext cx="779556" cy="80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9" y="414356"/>
            <a:ext cx="864687" cy="1014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4" y="1289756"/>
            <a:ext cx="450734" cy="472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79" y="616641"/>
            <a:ext cx="457418" cy="460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02" y="5408900"/>
            <a:ext cx="817948" cy="959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42" y="4749803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07" y="5505706"/>
            <a:ext cx="927092" cy="8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43" y="3148149"/>
            <a:ext cx="6313714" cy="3952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42" y="1395218"/>
            <a:ext cx="499426" cy="50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31" y="5523297"/>
            <a:ext cx="405780" cy="408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0" y="623080"/>
            <a:ext cx="807211" cy="947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60" y="1453299"/>
            <a:ext cx="689471" cy="7105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84" y="1028627"/>
            <a:ext cx="405493" cy="4246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" y="2472362"/>
            <a:ext cx="487136" cy="470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65" y="5020666"/>
            <a:ext cx="706892" cy="70689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87086" y="4057030"/>
            <a:ext cx="5397973" cy="212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назвали эту часть проспекта Ленина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XX 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века?</a:t>
            </a:r>
            <a:r>
              <a:rPr lang="ru-RU" dirty="0"/>
              <a:t> 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8" y="-88161"/>
            <a:ext cx="6669022" cy="48299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8" y="703636"/>
            <a:ext cx="5321939" cy="324638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382" y="3687749"/>
            <a:ext cx="1946695" cy="29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8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53" y="588527"/>
            <a:ext cx="7663544" cy="5256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227">
            <a:off x="9061006" y="2078190"/>
            <a:ext cx="1634121" cy="3591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300">
            <a:off x="8218401" y="3713333"/>
            <a:ext cx="1020478" cy="224288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21423" y="2394461"/>
            <a:ext cx="6299310" cy="1700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i="1" dirty="0" smtClean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Почтамтская</a:t>
            </a:r>
            <a:endParaRPr lang="ru-RU" sz="6600" b="1" i="1" dirty="0">
              <a:solidFill>
                <a:srgbClr val="007E39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74" y="1352100"/>
            <a:ext cx="399638" cy="402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42" y="5729100"/>
            <a:ext cx="405780" cy="408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8" y="595028"/>
            <a:ext cx="807211" cy="947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292" y="984375"/>
            <a:ext cx="689471" cy="710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99" y="1542102"/>
            <a:ext cx="405493" cy="424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0" y="3536497"/>
            <a:ext cx="487136" cy="470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96" y="5841468"/>
            <a:ext cx="706892" cy="7068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45" y="6050382"/>
            <a:ext cx="487136" cy="470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89" y="174593"/>
            <a:ext cx="487136" cy="470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09" y="5430945"/>
            <a:ext cx="694740" cy="7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1052" y="436697"/>
            <a:ext cx="6847925" cy="6268993"/>
          </a:xfrm>
          <a:prstGeom prst="rect">
            <a:avLst/>
          </a:prstGeom>
        </p:spPr>
      </p:pic>
      <p:pic>
        <p:nvPicPr>
          <p:cNvPr id="3" name="Рисунок 2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" y="-290310"/>
            <a:ext cx="7235107" cy="7030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38">
            <a:off x="5671864" y="612746"/>
            <a:ext cx="1420039" cy="2225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31" y="147230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8" y="5976072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0315" y="875649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8" y="555802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29" y="5756532"/>
            <a:ext cx="434825" cy="45539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275826" y="1229216"/>
            <a:ext cx="4131827" cy="4746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3200" i="1" dirty="0" smtClean="0">
                <a:latin typeface="+mn-lt"/>
              </a:rPr>
              <a:t>В </a:t>
            </a:r>
            <a:r>
              <a:rPr lang="ru-RU" sz="3200" i="1" dirty="0">
                <a:latin typeface="+mn-lt"/>
              </a:rPr>
              <a:t>1842 </a:t>
            </a:r>
            <a:r>
              <a:rPr lang="ru-RU" sz="3200" i="1" dirty="0" smtClean="0">
                <a:latin typeface="+mn-lt"/>
              </a:rPr>
              <a:t>году вырос </a:t>
            </a:r>
            <a:r>
              <a:rPr lang="ru-RU" sz="3200" i="1" dirty="0">
                <a:latin typeface="+mn-lt"/>
              </a:rPr>
              <a:t>первый каменный дом – большой, красивый, с </a:t>
            </a:r>
            <a:r>
              <a:rPr lang="ru-RU" sz="3200" i="1" dirty="0" smtClean="0">
                <a:latin typeface="+mn-lt"/>
              </a:rPr>
              <a:t>колоннами, где </a:t>
            </a:r>
            <a:r>
              <a:rPr lang="ru-RU" sz="3200" i="1" dirty="0">
                <a:latin typeface="+mn-lt"/>
              </a:rPr>
              <a:t>разместилось Губернское </a:t>
            </a:r>
            <a:r>
              <a:rPr lang="ru-RU" sz="3200" i="1" dirty="0" smtClean="0">
                <a:latin typeface="+mn-lt"/>
              </a:rPr>
              <a:t>управление. </a:t>
            </a:r>
          </a:p>
          <a:p>
            <a:pPr>
              <a:spcAft>
                <a:spcPts val="600"/>
              </a:spcAft>
            </a:pPr>
            <a:r>
              <a:rPr lang="ru-RU" sz="3200" b="1" i="1" dirty="0" smtClean="0">
                <a:latin typeface="+mn-lt"/>
              </a:rPr>
              <a:t>В каком году был основан Сибирский </a:t>
            </a:r>
            <a:r>
              <a:rPr lang="ru-RU" sz="3200" b="1" i="1" dirty="0">
                <a:latin typeface="+mn-lt"/>
              </a:rPr>
              <a:t>физико-технический институт (СФТИ</a:t>
            </a:r>
            <a:r>
              <a:rPr lang="ru-RU" sz="3200" b="1" i="1" dirty="0" smtClean="0">
                <a:latin typeface="+mn-lt"/>
              </a:rPr>
              <a:t>)?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4" b="7255"/>
          <a:stretch/>
        </p:blipFill>
        <p:spPr>
          <a:xfrm>
            <a:off x="360112" y="1485900"/>
            <a:ext cx="5697072" cy="391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9036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585216"/>
            <a:ext cx="7665577" cy="5257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1304">
            <a:off x="8180249" y="3564578"/>
            <a:ext cx="1026529" cy="2333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516">
            <a:off x="9146312" y="2079797"/>
            <a:ext cx="1583826" cy="360068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dirty="0" smtClean="0">
                <a:solidFill>
                  <a:srgbClr val="000099"/>
                </a:solidFill>
              </a:rPr>
              <a:t>Сибирский </a:t>
            </a:r>
            <a:r>
              <a:rPr lang="ru-RU" sz="3600" i="1" dirty="0">
                <a:solidFill>
                  <a:srgbClr val="000099"/>
                </a:solidFill>
              </a:rPr>
              <a:t>физико-технический институт </a:t>
            </a:r>
            <a:r>
              <a:rPr lang="ru-RU" sz="3600" i="1" dirty="0" smtClean="0">
                <a:solidFill>
                  <a:srgbClr val="000099"/>
                </a:solidFill>
              </a:rPr>
              <a:t>был основан</a:t>
            </a:r>
          </a:p>
          <a:p>
            <a:r>
              <a:rPr lang="ru-RU" sz="3600" i="1" dirty="0" smtClean="0"/>
              <a:t> </a:t>
            </a:r>
            <a:r>
              <a:rPr lang="ru-RU" sz="3600" b="1" dirty="0">
                <a:solidFill>
                  <a:srgbClr val="0000CC"/>
                </a:solidFill>
              </a:rPr>
              <a:t>в 1928 году </a:t>
            </a:r>
            <a:endParaRPr lang="ru-RU" sz="36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6" y="5964121"/>
            <a:ext cx="739549" cy="739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52" y="5729100"/>
            <a:ext cx="496967" cy="479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4835" y="4376523"/>
            <a:ext cx="526247" cy="5078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55" y="4868749"/>
            <a:ext cx="690873" cy="810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11" y="645660"/>
            <a:ext cx="865254" cy="8801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0" y="5552203"/>
            <a:ext cx="626878" cy="6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hidden="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237744"/>
            <a:ext cx="7854696" cy="448970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42" y="0"/>
            <a:ext cx="5971939" cy="707315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64095" y="1626782"/>
            <a:ext cx="4612341" cy="4097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3200" b="1" dirty="0">
                <a:latin typeface="+mn-lt"/>
              </a:rPr>
              <a:t>По </a:t>
            </a:r>
            <a:r>
              <a:rPr lang="ru-RU" sz="3200" b="1" dirty="0" smtClean="0">
                <a:latin typeface="+mn-lt"/>
              </a:rPr>
              <a:t>соседству с СФТИ </a:t>
            </a:r>
            <a:r>
              <a:rPr lang="ru-RU" sz="3200" b="1" dirty="0">
                <a:latin typeface="+mn-lt"/>
              </a:rPr>
              <a:t>расположился Дом губернатора </a:t>
            </a:r>
            <a:r>
              <a:rPr lang="ru-RU" sz="3200" b="1" dirty="0" smtClean="0">
                <a:latin typeface="+mn-lt"/>
              </a:rPr>
              <a:t>(ныне Дом </a:t>
            </a:r>
            <a:r>
              <a:rPr lang="ru-RU" sz="3200" b="1" dirty="0">
                <a:latin typeface="+mn-lt"/>
              </a:rPr>
              <a:t>ученых). </a:t>
            </a:r>
            <a:endParaRPr lang="ru-RU" sz="3200" b="1" dirty="0" smtClean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ru-RU" sz="3200" b="1" dirty="0" smtClean="0">
                <a:latin typeface="+mn-lt"/>
              </a:rPr>
              <a:t>К приезду какого важного </a:t>
            </a:r>
            <a:r>
              <a:rPr lang="ru-RU" sz="3200" b="1" dirty="0">
                <a:latin typeface="+mn-lt"/>
              </a:rPr>
              <a:t>гостя</a:t>
            </a:r>
            <a:r>
              <a:rPr lang="ru-RU" sz="3200" b="1" dirty="0" smtClean="0">
                <a:latin typeface="+mn-lt"/>
              </a:rPr>
              <a:t> он был построен </a:t>
            </a:r>
            <a:r>
              <a:rPr lang="ru-RU" sz="3200" b="1" dirty="0">
                <a:latin typeface="+mn-lt"/>
              </a:rPr>
              <a:t>в 1891 году весьма спешным </a:t>
            </a:r>
            <a:r>
              <a:rPr lang="ru-RU" sz="3200" b="1" dirty="0" smtClean="0">
                <a:latin typeface="+mn-lt"/>
              </a:rPr>
              <a:t>порядком?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56" y="5945045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45" y="5547885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7" y="3201233"/>
            <a:ext cx="547795" cy="581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36" y="44767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27" y="6258788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41" y="6025896"/>
            <a:ext cx="693032" cy="7073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432">
            <a:off x="71868" y="331809"/>
            <a:ext cx="1418960" cy="22030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0" y="5665986"/>
            <a:ext cx="766685" cy="713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 r="24608" b="6274"/>
          <a:stretch/>
        </p:blipFill>
        <p:spPr>
          <a:xfrm>
            <a:off x="5718597" y="536185"/>
            <a:ext cx="5966491" cy="509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E5AFE9A-981F-4E09-85F3-1AFBD1D58921}" vid="{31978A82-DAA1-43A8-A6C4-41B43BC4DF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228850-8D93-4258-94C5-9335006265EF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www.w3.org/XML/1998/namespace"/>
    <ds:schemaRef ds:uri="http://schemas.openxmlformats.org/package/2006/metadata/core-properties"/>
    <ds:schemaRef ds:uri="2547570a-e5f4-4946-a4c3-82580e42479e"/>
    <ds:schemaRef ds:uri="http://purl.org/dc/terms/"/>
    <ds:schemaRef ds:uri="http://purl.org/dc/dcmitype/"/>
    <ds:schemaRef ds:uri="6ee78bd2-4339-4042-adc0-bcc646419980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236678D-C49E-4F6E-A3C8-2F95040A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BF8C2E-BF41-4DA4-8E6A-C59CE968E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Интерактивная игра Вопросы и ответы</Template>
  <TotalTime>0</TotalTime>
  <Words>509</Words>
  <Application>Microsoft Office PowerPoint</Application>
  <PresentationFormat>Широкоэкранный</PresentationFormat>
  <Paragraphs>64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Sylfaen</vt:lpstr>
      <vt:lpstr>Times New Roman</vt:lpstr>
      <vt:lpstr>Verdana</vt:lpstr>
      <vt:lpstr>Тема Office</vt:lpstr>
      <vt:lpstr>Название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Экскурсию подготовила команда 6 А класса МАОУ СОШ № 30  Руководитель Бесчасткина Наталья Сергеевна</vt:lpstr>
      <vt:lpstr>Ответьте на конкурсные вопросы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2018-11-20T05:25:44Z</dcterms:created>
  <dcterms:modified xsi:type="dcterms:W3CDTF">2023-04-06T09:55:08Z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