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32" r:id="rId3"/>
    <p:sldId id="289" r:id="rId4"/>
    <p:sldId id="308" r:id="rId5"/>
    <p:sldId id="307" r:id="rId6"/>
    <p:sldId id="322" r:id="rId7"/>
    <p:sldId id="300" r:id="rId8"/>
    <p:sldId id="319" r:id="rId9"/>
    <p:sldId id="324" r:id="rId10"/>
    <p:sldId id="320" r:id="rId11"/>
    <p:sldId id="309" r:id="rId12"/>
    <p:sldId id="323" r:id="rId13"/>
    <p:sldId id="270" r:id="rId14"/>
    <p:sldId id="269" r:id="rId15"/>
    <p:sldId id="268" r:id="rId16"/>
    <p:sldId id="266" r:id="rId17"/>
    <p:sldId id="263" r:id="rId18"/>
    <p:sldId id="292" r:id="rId19"/>
    <p:sldId id="290" r:id="rId20"/>
    <p:sldId id="313" r:id="rId21"/>
    <p:sldId id="288" r:id="rId22"/>
    <p:sldId id="271" r:id="rId23"/>
    <p:sldId id="284" r:id="rId24"/>
    <p:sldId id="293" r:id="rId25"/>
    <p:sldId id="272" r:id="rId26"/>
    <p:sldId id="275" r:id="rId27"/>
    <p:sldId id="273" r:id="rId28"/>
    <p:sldId id="295" r:id="rId29"/>
    <p:sldId id="325" r:id="rId30"/>
    <p:sldId id="294" r:id="rId31"/>
    <p:sldId id="274" r:id="rId32"/>
    <p:sldId id="276" r:id="rId33"/>
    <p:sldId id="282" r:id="rId34"/>
    <p:sldId id="283" r:id="rId35"/>
    <p:sldId id="277" r:id="rId36"/>
    <p:sldId id="278" r:id="rId37"/>
    <p:sldId id="280" r:id="rId38"/>
    <p:sldId id="279" r:id="rId39"/>
    <p:sldId id="287" r:id="rId40"/>
    <p:sldId id="286" r:id="rId41"/>
    <p:sldId id="281" r:id="rId42"/>
    <p:sldId id="310" r:id="rId43"/>
    <p:sldId id="311" r:id="rId44"/>
    <p:sldId id="296" r:id="rId45"/>
    <p:sldId id="297" r:id="rId46"/>
    <p:sldId id="299" r:id="rId47"/>
    <p:sldId id="298" r:id="rId48"/>
    <p:sldId id="304" r:id="rId49"/>
    <p:sldId id="303" r:id="rId50"/>
    <p:sldId id="305" r:id="rId51"/>
    <p:sldId id="306" r:id="rId52"/>
    <p:sldId id="316" r:id="rId53"/>
    <p:sldId id="317" r:id="rId54"/>
    <p:sldId id="314" r:id="rId55"/>
    <p:sldId id="318" r:id="rId56"/>
    <p:sldId id="326" r:id="rId57"/>
    <p:sldId id="321" r:id="rId58"/>
    <p:sldId id="328" r:id="rId59"/>
    <p:sldId id="327" r:id="rId60"/>
    <p:sldId id="260" r:id="rId61"/>
    <p:sldId id="329" r:id="rId62"/>
    <p:sldId id="330" r:id="rId63"/>
    <p:sldId id="33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E0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60"/>
  </p:normalViewPr>
  <p:slideViewPr>
    <p:cSldViewPr>
      <p:cViewPr varScale="1">
        <p:scale>
          <a:sx n="85" d="100"/>
          <a:sy n="85" d="100"/>
        </p:scale>
        <p:origin x="114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9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21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8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4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0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1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8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4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81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8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E16FB-A25D-49FF-ADE7-85AA605E9A3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07D9-423B-4398-AC09-691D8D809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62.xml"/><Relationship Id="rId4" Type="http://schemas.openxmlformats.org/officeDocument/2006/relationships/slide" Target="slide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slide" Target="slide12.xml"/><Relationship Id="rId7" Type="http://schemas.openxmlformats.org/officeDocument/2006/relationships/image" Target="../media/image1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mailto:kondrash&#1077;ll@gmail.&#1089;&#1086;&#1084;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54.xml"/><Relationship Id="rId18" Type="http://schemas.openxmlformats.org/officeDocument/2006/relationships/slide" Target="slide6.xml"/><Relationship Id="rId26" Type="http://schemas.openxmlformats.org/officeDocument/2006/relationships/slide" Target="slide48.xml"/><Relationship Id="rId3" Type="http://schemas.openxmlformats.org/officeDocument/2006/relationships/slide" Target="slide15.xml"/><Relationship Id="rId21" Type="http://schemas.openxmlformats.org/officeDocument/2006/relationships/slide" Target="slide31.xml"/><Relationship Id="rId7" Type="http://schemas.openxmlformats.org/officeDocument/2006/relationships/slide" Target="slide17.xml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5" Type="http://schemas.openxmlformats.org/officeDocument/2006/relationships/slide" Target="slide46.xml"/><Relationship Id="rId2" Type="http://schemas.openxmlformats.org/officeDocument/2006/relationships/slide" Target="slide22.xml"/><Relationship Id="rId16" Type="http://schemas.openxmlformats.org/officeDocument/2006/relationships/slide" Target="slide52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44.xml"/><Relationship Id="rId24" Type="http://schemas.openxmlformats.org/officeDocument/2006/relationships/slide" Target="slide33.xml"/><Relationship Id="rId5" Type="http://schemas.openxmlformats.org/officeDocument/2006/relationships/slide" Target="slide24.xml"/><Relationship Id="rId15" Type="http://schemas.openxmlformats.org/officeDocument/2006/relationships/slide" Target="slide35.xml"/><Relationship Id="rId23" Type="http://schemas.openxmlformats.org/officeDocument/2006/relationships/slide" Target="slide50.xml"/><Relationship Id="rId10" Type="http://schemas.openxmlformats.org/officeDocument/2006/relationships/slide" Target="slide39.xml"/><Relationship Id="rId19" Type="http://schemas.openxmlformats.org/officeDocument/2006/relationships/slide" Target="slide37.xml"/><Relationship Id="rId4" Type="http://schemas.openxmlformats.org/officeDocument/2006/relationships/slide" Target="slide13.xml"/><Relationship Id="rId9" Type="http://schemas.openxmlformats.org/officeDocument/2006/relationships/slide" Target="slide8.xml"/><Relationship Id="rId14" Type="http://schemas.openxmlformats.org/officeDocument/2006/relationships/slide" Target="slide28.xml"/><Relationship Id="rId22" Type="http://schemas.openxmlformats.org/officeDocument/2006/relationships/slide" Target="slide58.xml"/><Relationship Id="rId27" Type="http://schemas.openxmlformats.org/officeDocument/2006/relationships/slide" Target="slide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62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62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31.xml"/><Relationship Id="rId3" Type="http://schemas.openxmlformats.org/officeDocument/2006/relationships/image" Target="../media/image71.png"/><Relationship Id="rId7" Type="http://schemas.openxmlformats.org/officeDocument/2006/relationships/slide" Target="slide50.xml"/><Relationship Id="rId12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56.xml"/><Relationship Id="rId5" Type="http://schemas.openxmlformats.org/officeDocument/2006/relationships/image" Target="../media/image72.png"/><Relationship Id="rId15" Type="http://schemas.openxmlformats.org/officeDocument/2006/relationships/slide" Target="slide54.xml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slide" Target="slide35.xml"/><Relationship Id="rId14" Type="http://schemas.openxmlformats.org/officeDocument/2006/relationships/slide" Target="slide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48680"/>
            <a:ext cx="878497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4000" b="1" i="1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  <a:p>
            <a:pPr algn="ctr"/>
            <a:r>
              <a:rPr lang="ru-RU" altLang="ru-RU" sz="4400" b="1" i="1" dirty="0" smtClean="0">
                <a:latin typeface="Century" pitchFamily="18" charset="0"/>
                <a:cs typeface="Times New Roman" pitchFamily="18" charset="0"/>
              </a:rPr>
              <a:t>Экскурсия - загадка</a:t>
            </a:r>
          </a:p>
          <a:p>
            <a:pPr algn="ctr"/>
            <a:r>
              <a:rPr lang="ru-RU" altLang="ru-RU" sz="4400" b="1" i="1" dirty="0" smtClean="0">
                <a:latin typeface="Times New Roman" pitchFamily="18" charset="0"/>
                <a:cs typeface="Times New Roman" pitchFamily="18" charset="0"/>
              </a:rPr>
              <a:t> « Тайны университетской рощи»</a:t>
            </a:r>
          </a:p>
          <a:p>
            <a:endParaRPr lang="ru-RU" dirty="0" smtClean="0"/>
          </a:p>
          <a:p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  <a:hlinkClick r:id="rId4" action="ppaction://hlinksldjump"/>
              </a:rPr>
              <a:t>Правила работы с презентацией</a:t>
            </a:r>
            <a:endParaRPr lang="ru-RU" altLang="ru-RU" sz="28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ru-RU" sz="800" b="1" dirty="0">
              <a:latin typeface="Century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  <a:hlinkClick r:id="rId5" action="ppaction://hlinksldjump"/>
              </a:rPr>
              <a:t>Наш маршрут</a:t>
            </a:r>
            <a:endParaRPr lang="ru-RU" altLang="ru-RU" sz="28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ru-RU" sz="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  <a:hlinkClick r:id="rId6" action="ppaction://hlinksldjump"/>
              </a:rPr>
              <a:t>Начало экскурсии (вопросы)</a:t>
            </a:r>
            <a:endParaRPr lang="ru-RU" altLang="ru-RU" sz="8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endParaRPr lang="ru-RU" altLang="ru-RU" sz="8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Конкурсные вопросы.</a:t>
            </a:r>
          </a:p>
          <a:p>
            <a:endParaRPr lang="ru-RU" altLang="ru-RU" sz="2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7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ru-RU" sz="2000" dirty="0"/>
              <a:t>«Профессорам </a:t>
            </a:r>
            <a:r>
              <a:rPr lang="ru-RU" sz="2000" dirty="0">
                <a:solidFill>
                  <a:srgbClr val="FF0000"/>
                </a:solidFill>
              </a:rPr>
              <a:t>Василию Марковичу </a:t>
            </a:r>
            <a:r>
              <a:rPr lang="ru-RU" sz="2000" dirty="0">
                <a:solidFill>
                  <a:srgbClr val="FF0000"/>
                </a:solidFill>
                <a:hlinkClick r:id="rId2" action="ppaction://hlinksldjump"/>
              </a:rPr>
              <a:t>Флоринскому</a:t>
            </a:r>
            <a:r>
              <a:rPr lang="ru-RU" sz="2000" dirty="0">
                <a:solidFill>
                  <a:srgbClr val="FF0000"/>
                </a:solidFill>
              </a:rPr>
              <a:t> и Дмитрию Ивановичу </a:t>
            </a:r>
            <a:r>
              <a:rPr lang="ru-RU" sz="2000" dirty="0">
                <a:solidFill>
                  <a:srgbClr val="FF0000"/>
                </a:solidFill>
                <a:hlinkClick r:id="rId3" action="ppaction://hlinksldjump"/>
              </a:rPr>
              <a:t>Менделееву</a:t>
            </a:r>
            <a:r>
              <a:rPr lang="ru-RU" sz="2000" dirty="0"/>
              <a:t> от благодарных сибиряков». Это надпись, собственно, и объясняет почему этот памятник появился в Университетской роще. Так 140 лет спустя </a:t>
            </a:r>
            <a:r>
              <a:rPr lang="ru-RU" sz="2000" dirty="0" err="1"/>
              <a:t>томичи</a:t>
            </a:r>
            <a:r>
              <a:rPr lang="ru-RU" sz="2000" dirty="0"/>
              <a:t> решили выразить признательность тем людям, благодаря которым появился первый в Сибири университет. Высота памятника составляет два с половиной метра и он отлит из бронзы на одном из заводов в Москве. Автором памятника является томский скульптор Антон Гнедых.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601485" cy="34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04" y="6310734"/>
            <a:ext cx="1090613" cy="358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307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09" y="5373216"/>
            <a:ext cx="1156110" cy="93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461125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9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5694733" cy="557748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В 1880 году членом строительного комитета для возведения здания основываемого в Томске Сибирского университета был назначен и командирован в Томск </a:t>
            </a:r>
            <a:r>
              <a:rPr lang="ru-RU" sz="2800" dirty="0" smtClean="0">
                <a:solidFill>
                  <a:srgbClr val="FF0000"/>
                </a:solidFill>
              </a:rPr>
              <a:t>Василий Маркович </a:t>
            </a:r>
            <a:r>
              <a:rPr lang="ru-RU" sz="2800" dirty="0">
                <a:solidFill>
                  <a:srgbClr val="FF0000"/>
                </a:solidFill>
              </a:rPr>
              <a:t>Флоринский</a:t>
            </a:r>
            <a:r>
              <a:rPr lang="ru-RU" sz="2800" dirty="0" smtClean="0"/>
              <a:t>. В период с 1885 по 1898 год он служит попечителем Западно-Сибирского учебного округа и осуществляет общее руководство делом создания </a:t>
            </a:r>
            <a:r>
              <a:rPr lang="ru-RU" sz="2800" dirty="0" smtClean="0">
                <a:hlinkClick r:id="rId2" action="ppaction://hlinksldjump"/>
              </a:rPr>
              <a:t>Университета</a:t>
            </a:r>
            <a:r>
              <a:rPr lang="ru-RU" dirty="0" smtClean="0">
                <a:hlinkClick r:id="rId2" action="ppaction://hlinksldjump"/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764704"/>
            <a:ext cx="203538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79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Дмитрий Иванович Менделеев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6995120" cy="5145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Дмитрий Иванович Менделеев готовился стать первым ректором первого в Русской Азии Сибирского Императорского университета. Известно, что проект архитектурно-функционального решения главного корпуса ТГУ разрабатывался по его предложениям, при его непосредственном консультировании архитекторов. Вопросы организации главного Восточного Университета страны Дмитрий Иванович неоднократно обсуждал с одним из организаторов строительства этого вуза В.М. Флоринским. Менделеев однако, в силу ряда причин, не смог поехать в Томск. Но, отказавшись, принимал участие в становлении вуза, а также рекомендовал вместо себя профессора </a:t>
            </a:r>
            <a:r>
              <a:rPr lang="ru-RU" sz="2000" dirty="0" err="1" smtClean="0"/>
              <a:t>Гезехуса</a:t>
            </a:r>
            <a:r>
              <a:rPr lang="ru-RU" sz="2000" dirty="0" smtClean="0"/>
              <a:t>, так что первый ректор университета был назначен «с подачи» великого химика. Дмитрий Иванович лишь согласился стать почётным членом университета.</a:t>
            </a:r>
            <a:endParaRPr lang="ru-RU" sz="2000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452320" y="5445223"/>
            <a:ext cx="1507311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7716771" y="6548202"/>
            <a:ext cx="978408" cy="30979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hlinkClick r:id="rId2" action="ppaction://hlinksldjump"/>
              </a:rPr>
              <a:t>К </a:t>
            </a:r>
            <a:r>
              <a:rPr lang="ru-RU" sz="900" dirty="0">
                <a:hlinkClick r:id="rId2" action="ppaction://hlinksldjump"/>
              </a:rPr>
              <a:t>вопросам </a:t>
            </a:r>
            <a:endParaRPr lang="ru-RU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28" y="836712"/>
            <a:ext cx="152740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7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30 баллов</a:t>
            </a:r>
            <a:endParaRPr lang="ru-RU" sz="2800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называлась территория, на которой был выделен участок для строительства 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университета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 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1877 году под предполагаемый университет в Томске был выделен участок на так называемой Елани. К началу строительства эта земля была безвозмездно передана университету в полную собственность. Территория почти сплошь была покрыта лесом и называлась </a:t>
            </a:r>
            <a:r>
              <a:rPr lang="ru-RU" dirty="0" smtClean="0">
                <a:solidFill>
                  <a:srgbClr val="FF0000"/>
                </a:solidFill>
              </a:rPr>
              <a:t>«Городская берёзовая роща».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29200"/>
            <a:ext cx="1507232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7909136" y="6582829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ln>
                  <a:solidFill>
                    <a:schemeClr val="bg1"/>
                  </a:solidFill>
                </a:ln>
              </a:rPr>
              <a:t>К </a:t>
            </a:r>
            <a:r>
              <a:rPr lang="ru-RU" sz="900" dirty="0">
                <a:ln>
                  <a:solidFill>
                    <a:schemeClr val="bg1"/>
                  </a:solidFill>
                </a:ln>
                <a:hlinkClick r:id="rId2" action="ppaction://hlinksldjump"/>
              </a:rPr>
              <a:t>вопросам</a:t>
            </a:r>
            <a:r>
              <a:rPr lang="ru-RU" sz="900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4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20 </a:t>
            </a:r>
            <a:r>
              <a:rPr lang="ru-RU" i="1" dirty="0"/>
              <a:t>баллов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Кем был составлен первый план городской (загородной) рощи, в середине </a:t>
            </a:r>
            <a:r>
              <a:rPr lang="ru-RU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XIX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века ставшей местом культурного досуга </a:t>
            </a:r>
            <a:r>
              <a:rPr lang="ru-RU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томичей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45" y="188640"/>
            <a:ext cx="2813655" cy="323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6563072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1819 году </a:t>
            </a:r>
            <a:r>
              <a:rPr lang="ru-RU" dirty="0" smtClean="0">
                <a:solidFill>
                  <a:srgbClr val="FF0000"/>
                </a:solidFill>
              </a:rPr>
              <a:t>инженером Гавриилом  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Степановичем </a:t>
            </a:r>
            <a:r>
              <a:rPr lang="ru-RU" dirty="0" err="1" smtClean="0">
                <a:solidFill>
                  <a:srgbClr val="FF0000"/>
                </a:solidFill>
              </a:rPr>
              <a:t>Батеньковым</a:t>
            </a:r>
            <a:r>
              <a:rPr lang="ru-RU" dirty="0" smtClean="0"/>
              <a:t> был составлен первый план городской (загородной) рощи, в середине XIX века ставшей местом культурного досуга </a:t>
            </a:r>
            <a:r>
              <a:rPr lang="ru-RU" dirty="0" err="1" smtClean="0"/>
              <a:t>томичей</a:t>
            </a:r>
            <a:r>
              <a:rPr lang="ru-RU" dirty="0" smtClean="0"/>
              <a:t> (здесь в 1848—1849 годах были построены здания Благородного собрания и театра, устраивались концерты).</a:t>
            </a:r>
            <a:endParaRPr lang="ru-RU" dirty="0"/>
          </a:p>
        </p:txBody>
      </p:sp>
      <p:pic>
        <p:nvPicPr>
          <p:cNvPr id="5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452320" y="5445223"/>
            <a:ext cx="1507311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981223" y="6580292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31611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i="1" dirty="0" smtClean="0"/>
              <a:t>10 баллов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Кому в университетской роще перед Ботаническим садом стоит этот памятник?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9" r="1961" b="35525"/>
          <a:stretch/>
        </p:blipFill>
        <p:spPr bwMode="auto">
          <a:xfrm>
            <a:off x="1115616" y="1700808"/>
            <a:ext cx="4165144" cy="42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2832803" cy="413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6203032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территории ботанического сада находятся могилы двух выдающихся учёных-ботаников — </a:t>
            </a:r>
            <a:r>
              <a:rPr lang="ru-RU" sz="2400" dirty="0">
                <a:solidFill>
                  <a:srgbClr val="FF0000"/>
                </a:solidFill>
              </a:rPr>
              <a:t>Порфирия Никитича Крылова, </a:t>
            </a:r>
            <a:r>
              <a:rPr lang="ru-RU" sz="2400" dirty="0"/>
              <a:t>основателя Сибирского ботанического сада, и </a:t>
            </a:r>
            <a:r>
              <a:rPr lang="ru-RU" sz="2400" dirty="0">
                <a:solidFill>
                  <a:srgbClr val="FF0000"/>
                </a:solidFill>
              </a:rPr>
              <a:t>Лидии Палладиевны Сергиевской</a:t>
            </a:r>
            <a:r>
              <a:rPr lang="ru-RU" sz="2400" dirty="0"/>
              <a:t>. П. Н. Крылов изначально был захоронен на Преображенском кладбище в 1931 году. Но по особому ходатайству Томского государственного университета и лично его ученицы — Л. П. Сергиевской, проработавшей с ним последние 10 лет его жизни, при ликвидации Преображенского кладбища в 1950 году прах П. Н. Крылова был перезахоронен в Ботаническом саду.</a:t>
            </a:r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452320" y="5445223"/>
            <a:ext cx="1507311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21" y="2724882"/>
            <a:ext cx="1906751" cy="263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21" y="168236"/>
            <a:ext cx="1844799" cy="258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16" y="6558464"/>
            <a:ext cx="1000125" cy="34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8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10 </a:t>
            </a:r>
            <a:r>
              <a:rPr lang="ru-RU" sz="3600" i="1" dirty="0"/>
              <a:t>баллов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u="sng" dirty="0" smtClean="0">
                <a:solidFill>
                  <a:schemeClr val="accent1"/>
                </a:solidFill>
              </a:rPr>
              <a:t>Кто основал </a:t>
            </a:r>
            <a:r>
              <a:rPr lang="ru-RU" sz="3600" u="sng" dirty="0" smtClean="0">
                <a:solidFill>
                  <a:schemeClr val="accent1"/>
                </a:solidFill>
                <a:hlinkClick r:id="rId2" action="ppaction://hlinksldjump"/>
              </a:rPr>
              <a:t>парк «Университетская </a:t>
            </a:r>
            <a:r>
              <a:rPr lang="ru-RU" sz="3600" u="sng" dirty="0" smtClean="0">
                <a:solidFill>
                  <a:schemeClr val="accent1"/>
                </a:solidFill>
              </a:rPr>
              <a:t>роща»?</a:t>
            </a:r>
            <a:endParaRPr lang="ru-RU" sz="3600" u="sng" dirty="0">
              <a:solidFill>
                <a:schemeClr val="accent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4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chemeClr val="accent3">
                    <a:lumMod val="75000"/>
                  </a:schemeClr>
                </a:solidFill>
              </a:rPr>
              <a:t>   Дорогие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друзья!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568952" cy="4608512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Примите участие в игре, проверьте свои знания, а потом ответьте на конкурсные вопросы.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Каждый правильный ответ оценивается в 2 балла. Максимальное количество баллов – 20.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Ответы пришлите до 1 мая 2023 года на электронную почту Кондрашовой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Л.Л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., руководителю городской программы «Люби и знай свой город и край»:  </a:t>
            </a:r>
            <a:r>
              <a:rPr lang="ru-RU" b="1" u="sng" dirty="0" err="1">
                <a:hlinkClick r:id="rId2"/>
              </a:rPr>
              <a:t>kondrashеll</a:t>
            </a:r>
            <a:r>
              <a:rPr lang="ru-RU" b="1" u="sng" dirty="0">
                <a:hlinkClick r:id="rId2"/>
              </a:rPr>
              <a:t>@</a:t>
            </a:r>
            <a:r>
              <a:rPr lang="en-US" b="1" u="sng" dirty="0">
                <a:hlinkClick r:id="rId2"/>
              </a:rPr>
              <a:t>g</a:t>
            </a:r>
            <a:r>
              <a:rPr lang="ru-RU" b="1" u="sng" dirty="0" err="1" smtClean="0">
                <a:hlinkClick r:id="rId2"/>
              </a:rPr>
              <a:t>mail.сом</a:t>
            </a:r>
            <a:endParaRPr lang="ru-RU" b="1" u="sng" dirty="0" smtClean="0"/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5" y="144017"/>
            <a:ext cx="1788875" cy="17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Порфирий Никитич Крылов</a:t>
            </a:r>
            <a:r>
              <a:rPr lang="ru-RU" dirty="0" smtClean="0"/>
              <a:t>, основатель Сибирской ботанической школы.</a:t>
            </a:r>
            <a:endParaRPr lang="ru-RU" dirty="0"/>
          </a:p>
        </p:txBody>
      </p:sp>
      <p:pic>
        <p:nvPicPr>
          <p:cNvPr id="31746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331236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Парк «Университетская роща»  был заложен </a:t>
            </a:r>
            <a:r>
              <a:rPr lang="ru-RU" dirty="0" smtClean="0">
                <a:solidFill>
                  <a:srgbClr val="FF0000"/>
                </a:solidFill>
              </a:rPr>
              <a:t>П.Н. Крыловым </a:t>
            </a:r>
            <a:r>
              <a:rPr lang="ru-RU" dirty="0" smtClean="0"/>
              <a:t>в 1885 г. Посадка растений производилась по заранее разработанному плану. Хвойные породы: ель, кедр, пихту, сосну, а также черемуху, бузину, калину брали из соседних лесов. Под укрытием этих зимостойких видов позднее были высажены растения, привезенные из Европы, с Дальнего Востока, из Северной Америки. Так появились вяз гладкий, дуб черешчатый, липа мелколистная, ирга </a:t>
            </a:r>
            <a:r>
              <a:rPr lang="ru-RU" dirty="0" err="1" smtClean="0"/>
              <a:t>ольхолистая</a:t>
            </a:r>
            <a:r>
              <a:rPr lang="ru-RU" dirty="0" smtClean="0"/>
              <a:t> и др. Перед центральной частью главного корпуса  – открытое пространство, организованное в партерном стиле, занятое газонами и клумбами. Две группы остроконечных елей и пихт выделяют наиболее эффектную центральную часть фасада корпуса, в то же время удлиненные северная и южная части фасада закрываются группами лип. Северная и южная части рощи заняты группировками деревьев и кустарников, соответствующих различным типам ландшафтов Сибири. </a:t>
            </a:r>
          </a:p>
          <a:p>
            <a:pPr marL="0" indent="0">
              <a:buNone/>
            </a:pPr>
            <a:r>
              <a:rPr lang="ru-RU" dirty="0" smtClean="0"/>
              <a:t>Особо охраняемый объект природы. </a:t>
            </a: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24328" y="5445223"/>
            <a:ext cx="1435303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812360" y="6484187"/>
            <a:ext cx="1147271" cy="373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23139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10 </a:t>
            </a:r>
            <a:r>
              <a:rPr lang="ru-RU" i="1" dirty="0"/>
              <a:t>баллов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600" u="sng" dirty="0" smtClean="0">
                <a:solidFill>
                  <a:schemeClr val="accent1"/>
                </a:solidFill>
              </a:rPr>
              <a:t>Как называлась улица, вдоль которой  расположилась  университетская роща? </a:t>
            </a:r>
            <a:endParaRPr lang="ru-RU" sz="3600" u="sng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77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31683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Первое название улицы, начинавшейся на нынешней </a:t>
            </a:r>
            <a:r>
              <a:rPr lang="ru-RU" dirty="0" err="1" smtClean="0"/>
              <a:t>Новособорной</a:t>
            </a:r>
            <a:r>
              <a:rPr lang="ru-RU" dirty="0" smtClean="0"/>
              <a:t> площади и заканчивавшейся у Лагерного сада – </a:t>
            </a:r>
            <a:r>
              <a:rPr lang="ru-RU" dirty="0" smtClean="0">
                <a:solidFill>
                  <a:srgbClr val="FF0000"/>
                </a:solidFill>
              </a:rPr>
              <a:t>Садовая</a:t>
            </a:r>
            <a:r>
              <a:rPr lang="ru-RU" dirty="0" smtClean="0"/>
              <a:t>. Она начиналась от здания Томского губернского правления (ныне здание СФТИ), потому горожане часто называли улицу </a:t>
            </a:r>
            <a:r>
              <a:rPr lang="ru-RU" dirty="0" smtClean="0">
                <a:solidFill>
                  <a:srgbClr val="FF0000"/>
                </a:solidFill>
              </a:rPr>
              <a:t>Большой Садовой </a:t>
            </a:r>
            <a:r>
              <a:rPr lang="ru-RU" dirty="0" smtClean="0"/>
              <a:t>или Большой. После открытия в Томске университета улицу стали называть </a:t>
            </a:r>
            <a:r>
              <a:rPr lang="ru-RU" dirty="0" smtClean="0">
                <a:solidFill>
                  <a:srgbClr val="FF0000"/>
                </a:solidFill>
              </a:rPr>
              <a:t>Университетской.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b="46376"/>
          <a:stretch/>
        </p:blipFill>
        <p:spPr bwMode="auto">
          <a:xfrm>
            <a:off x="368670" y="2996952"/>
            <a:ext cx="799288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452320" y="5341751"/>
            <a:ext cx="150731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812360" y="6525344"/>
            <a:ext cx="1147271" cy="332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16202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u="sng" dirty="0" smtClean="0">
                <a:solidFill>
                  <a:schemeClr val="accent1"/>
                </a:solidFill>
              </a:rPr>
              <a:t/>
            </a:r>
            <a:br>
              <a:rPr lang="ru-RU" sz="3200" u="sng" dirty="0" smtClean="0">
                <a:solidFill>
                  <a:schemeClr val="accent1"/>
                </a:solidFill>
              </a:rPr>
            </a:br>
            <a:r>
              <a:rPr lang="ru-RU" sz="3200" i="1" dirty="0" smtClean="0"/>
              <a:t>40 баллов</a:t>
            </a:r>
            <a:br>
              <a:rPr lang="ru-RU" sz="3200" i="1" dirty="0" smtClean="0"/>
            </a:br>
            <a:r>
              <a:rPr lang="ru-RU" sz="3200" u="sng" dirty="0" smtClean="0">
                <a:solidFill>
                  <a:schemeClr val="accent1"/>
                </a:solidFill>
              </a:rPr>
              <a:t>Благодаря чему стало возможным появление университетской рощи? </a:t>
            </a:r>
            <a:endParaRPr lang="ru-RU" sz="3200" u="sng" dirty="0">
              <a:solidFill>
                <a:schemeClr val="accent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s://upload.wikimedia.org/wikipedia/commons/b/b9/%D0%A3%D0%BD%D0%B8%D0%B2%D0%B5%D1%80%D1%81%D0%B8%D1%82%D0%B5%D1%82%D1%81%D0%BA%D0%B0%D1%8F_%D1%80%D0%BE%D1%89%D0%B0_%D0%A2%D0%93%D0%A3%2C_%D0%B2%D0%B8%D0%B4_%D1%81%D0%B2%D0%B5%D1%80%D1%85%D1%83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r="11363"/>
          <a:stretch/>
        </p:blipFill>
        <p:spPr bwMode="auto">
          <a:xfrm>
            <a:off x="323528" y="1844824"/>
            <a:ext cx="856895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Появление Университетской рощи стало возможным </a:t>
            </a:r>
            <a:r>
              <a:rPr lang="ru-RU" dirty="0">
                <a:solidFill>
                  <a:srgbClr val="FF0000"/>
                </a:solidFill>
              </a:rPr>
              <a:t>благодаря изменению первоначального плана строительства университета</a:t>
            </a:r>
            <a:r>
              <a:rPr lang="ru-RU" dirty="0"/>
              <a:t>, когда вместо запланированного расположения здания главного корпуса вдоль линии улицы Садовой постройку перенесли вглубь, чтобы перед фасадом университета можно было разбить сквер.</a:t>
            </a:r>
          </a:p>
        </p:txBody>
      </p:sp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2371"/>
            <a:ext cx="1219200" cy="115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16392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50 баллов</a:t>
            </a:r>
          </a:p>
          <a:p>
            <a:pPr marL="0" indent="0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Почему в 1881 году приступили к ограждению университетской территории? 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689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5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1881 году приступили к ограждению университетской территории, так как </a:t>
            </a:r>
            <a:r>
              <a:rPr lang="ru-RU" dirty="0">
                <a:solidFill>
                  <a:srgbClr val="FF0000"/>
                </a:solidFill>
              </a:rPr>
              <a:t>«рощу нередко посещали охотники с ружьями и стреляли в ней белок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r>
              <a:rPr lang="ru-RU" baseline="30000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Посещение </a:t>
            </a:r>
            <a:r>
              <a:rPr lang="ru-RU" dirty="0"/>
              <a:t>рощи допускалось, но по выданным ректором билетам.</a:t>
            </a:r>
          </a:p>
          <a:p>
            <a:pPr marL="0" indent="0">
              <a:buNone/>
            </a:pPr>
            <a:r>
              <a:rPr lang="ru-RU" dirty="0" smtClean="0"/>
              <a:t>В 1884 году построена металлическая решётчатая ограда на кирпичных столбах с зелеными металлическими крышами и торцовый тротуар вдоль Университетской рощи. </a:t>
            </a:r>
          </a:p>
          <a:p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32377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30 баллов</a:t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Где был установлен первый в Томске </a:t>
            </a: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фонтан?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64137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0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620688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93249"/>
              </p:ext>
            </p:extLst>
          </p:nvPr>
        </p:nvGraphicFramePr>
        <p:xfrm>
          <a:off x="0" y="-1"/>
          <a:ext cx="9144000" cy="6949849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1291"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Начало экскурсии ( вопросы)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26">
                <a:tc>
                  <a:txBody>
                    <a:bodyPr/>
                    <a:lstStyle/>
                    <a:p>
                      <a:r>
                        <a:rPr lang="ru-RU" dirty="0" smtClean="0"/>
                        <a:t>Из истории создания университетской рощи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baseline="0" dirty="0" smtClean="0">
                          <a:hlinkClick r:id="rId2" action="ppaction://hlinksldjump"/>
                        </a:rPr>
                        <a:t>10</a:t>
                      </a:r>
                      <a:endParaRPr lang="ru-RU" sz="4400" b="1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3" action="ppaction://hlinksldjump"/>
                        </a:rPr>
                        <a:t>20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4" action="ppaction://hlinksldjump"/>
                        </a:rPr>
                        <a:t>30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5" action="ppaction://hlinksldjump"/>
                        </a:rPr>
                        <a:t>40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6" action="ppaction://hlinksldjump"/>
                        </a:rPr>
                        <a:t>50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54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Памятники на территории рощи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7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8" action="ppaction://hlinksldjump"/>
                        </a:rPr>
                        <a:t>20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9" action="ppaction://hlinksldjump"/>
                        </a:rPr>
                        <a:t>30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0" action="ppaction://hlinksldjump"/>
                        </a:rPr>
                        <a:t>40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1" action="ppaction://hlinksldjump"/>
                        </a:rPr>
                        <a:t>50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37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Здания, сооружения на территории рощи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2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3" action="ppaction://hlinksldjump"/>
                        </a:rPr>
                        <a:t>20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4" action="ppaction://hlinksldjump"/>
                        </a:rPr>
                        <a:t>30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5" action="ppaction://hlinksldjump"/>
                        </a:rPr>
                        <a:t>40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6" action="ppaction://hlinksldjump"/>
                        </a:rPr>
                        <a:t>50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948"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Персоналии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7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8" action="ppaction://hlinksldjump"/>
                        </a:rPr>
                        <a:t>20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19" action="ppaction://hlinksldjump"/>
                        </a:rPr>
                        <a:t>30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0" action="ppaction://hlinksldjump"/>
                        </a:rPr>
                        <a:t>40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1" action="ppaction://hlinksldjump"/>
                        </a:rPr>
                        <a:t>50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2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Интересные факты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2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3" action="ppaction://hlinksldjump"/>
                        </a:rPr>
                        <a:t>20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4" action="ppaction://hlinksldjump"/>
                        </a:rPr>
                        <a:t>30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5" action="ppaction://hlinksldjump"/>
                        </a:rPr>
                        <a:t>40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hlinkClick r:id="rId26" action="ppaction://hlinksldjump"/>
                        </a:rPr>
                        <a:t>50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274">
                <a:tc gridSpan="6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hlinkClick r:id="rId27" action="ppaction://hlinksldjump"/>
                        </a:rPr>
                        <a:t>Конец</a:t>
                      </a:r>
                      <a:r>
                        <a:rPr lang="ru-RU" b="1" baseline="0" dirty="0" smtClean="0">
                          <a:hlinkClick r:id="rId27" action="ppaction://hlinksldjump"/>
                        </a:rPr>
                        <a:t> экскурсии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9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Первый в Томске </a:t>
            </a:r>
            <a:r>
              <a:rPr lang="ru-RU" dirty="0" smtClean="0">
                <a:solidFill>
                  <a:srgbClr val="FF0000"/>
                </a:solidFill>
              </a:rPr>
              <a:t>фонтан</a:t>
            </a:r>
            <a:r>
              <a:rPr lang="ru-RU" dirty="0">
                <a:solidFill>
                  <a:srgbClr val="FF0000"/>
                </a:solidFill>
              </a:rPr>
              <a:t> был установлен перед зданием Императорского университета ещё в XIX веке </a:t>
            </a:r>
            <a:r>
              <a:rPr lang="ru-RU" dirty="0"/>
              <a:t>и действовал вплоть до 1970-х годов. В проекте строительства университета фонтана не было, но он был воздвигнут строителями под руководством инженера </a:t>
            </a:r>
            <a:r>
              <a:rPr lang="ru-RU" dirty="0" err="1"/>
              <a:t>Ренкуля</a:t>
            </a:r>
            <a:r>
              <a:rPr lang="ru-RU" dirty="0"/>
              <a:t> безвозмездно</a:t>
            </a:r>
            <a:r>
              <a:rPr lang="ru-RU" dirty="0" smtClean="0"/>
              <a:t>.</a:t>
            </a:r>
            <a:r>
              <a:rPr lang="ru-RU" dirty="0"/>
              <a:t> Фонтан был демонтирован в 1977 </a:t>
            </a:r>
            <a:r>
              <a:rPr lang="ru-RU" dirty="0" smtClean="0"/>
              <a:t>году.</a:t>
            </a: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2928" y="5526239"/>
            <a:ext cx="1363295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8102106" y="6548044"/>
            <a:ext cx="1008112" cy="20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2251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50 </a:t>
            </a:r>
            <a:r>
              <a:rPr lang="ru-RU" i="1" dirty="0"/>
              <a:t>баллов </a:t>
            </a:r>
            <a:endParaRPr lang="ru-RU" i="1" dirty="0" smtClean="0"/>
          </a:p>
          <a:p>
            <a:pPr marL="0" indent="0" algn="r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честь кого был назван бульвар вдоль ограждения университетской рощи?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915816" y="2266744"/>
            <a:ext cx="3312368" cy="409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2259"/>
            <a:ext cx="8229600" cy="57935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 1884 году построена металлическая решётчатая ограда на кирпичных столбах с зелеными металлическими крышами и торцовый тротуар вдоль Университетской рощи. </a:t>
            </a:r>
          </a:p>
          <a:p>
            <a:pPr marL="0" indent="0">
              <a:buNone/>
            </a:pPr>
            <a:r>
              <a:rPr lang="ru-RU" dirty="0" smtClean="0"/>
              <a:t>Высаженные вдоль ограды деревья сформировали </a:t>
            </a:r>
            <a:r>
              <a:rPr lang="ru-RU" dirty="0" smtClean="0">
                <a:solidFill>
                  <a:srgbClr val="FF0000"/>
                </a:solidFill>
              </a:rPr>
              <a:t>Александровский бульвар </a:t>
            </a:r>
            <a:r>
              <a:rPr lang="ru-RU" dirty="0" smtClean="0"/>
              <a:t>в память о трёх императорах, благодаря которым появился Императорский Томский университет: </a:t>
            </a:r>
            <a:r>
              <a:rPr lang="ru-RU" dirty="0" smtClean="0">
                <a:solidFill>
                  <a:srgbClr val="FF0000"/>
                </a:solidFill>
              </a:rPr>
              <a:t>Александре I (в 1803 году был учреждён), Александре II (в 1878 году был основан), Александре III (в 1888 году был открыт).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49540" y="5265371"/>
            <a:ext cx="1435303" cy="117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165592" y="6361330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hlinkClick r:id="rId2" action="ppaction://hlinksldjump"/>
              </a:rPr>
              <a:t>К</a:t>
            </a:r>
            <a:r>
              <a:rPr lang="ru-RU" sz="900" dirty="0"/>
              <a:t> вопросам </a:t>
            </a:r>
          </a:p>
        </p:txBody>
      </p:sp>
      <p:pic>
        <p:nvPicPr>
          <p:cNvPr id="30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61" y="6482488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8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30 </a:t>
            </a:r>
            <a:r>
              <a:rPr lang="ru-RU" i="1" dirty="0"/>
              <a:t>баллов </a:t>
            </a:r>
            <a:endParaRPr lang="ru-RU" i="1" dirty="0" smtClean="0"/>
          </a:p>
          <a:p>
            <a:pPr marL="0" indent="0" algn="r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называлась исчезнувшая река, бежавшая в университетской роще?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57" y="2060848"/>
            <a:ext cx="6767513" cy="44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Еланка</a:t>
            </a:r>
            <a:r>
              <a:rPr lang="ru-RU" dirty="0" smtClean="0"/>
              <a:t> или </a:t>
            </a:r>
            <a:r>
              <a:rPr lang="ru-RU" dirty="0" smtClean="0">
                <a:solidFill>
                  <a:srgbClr val="FF0000"/>
                </a:solidFill>
              </a:rPr>
              <a:t>Медичка.</a:t>
            </a:r>
            <a:r>
              <a:rPr lang="ru-RU" dirty="0" smtClean="0"/>
              <a:t> После нее остался своеобразный памятник – мост.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69" y="1844824"/>
            <a:ext cx="6772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17847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ru-RU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r">
              <a:buNone/>
            </a:pPr>
            <a:r>
              <a:rPr lang="ru-RU" i="1" dirty="0" smtClean="0"/>
              <a:t>40 </a:t>
            </a:r>
            <a:r>
              <a:rPr lang="ru-RU" i="1" dirty="0"/>
              <a:t>баллов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университетской роще находится самое первое в Томске железобетонное сооружение. 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Как оно называется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 1909 году был построен первый в </a:t>
            </a:r>
            <a:r>
              <a:rPr lang="ru-RU" sz="2400" dirty="0" smtClean="0"/>
              <a:t>Сибири </a:t>
            </a:r>
            <a:r>
              <a:rPr lang="ru-RU" sz="2400" dirty="0" smtClean="0">
                <a:solidFill>
                  <a:srgbClr val="FF0000"/>
                </a:solidFill>
              </a:rPr>
              <a:t>железобетонный</a:t>
            </a:r>
            <a:r>
              <a:rPr lang="ru-RU" sz="2400" dirty="0"/>
              <a:t> </a:t>
            </a:r>
            <a:r>
              <a:rPr lang="ru-RU" sz="2400" dirty="0" smtClean="0">
                <a:solidFill>
                  <a:srgbClr val="FF0000"/>
                </a:solidFill>
              </a:rPr>
              <a:t>мост</a:t>
            </a:r>
            <a:r>
              <a:rPr lang="ru-RU" sz="2400" dirty="0"/>
              <a:t> по проекту архитектора </a:t>
            </a:r>
            <a:r>
              <a:rPr lang="ru-RU" sz="2400" dirty="0" err="1" smtClean="0"/>
              <a:t>Крячкова</a:t>
            </a:r>
            <a:r>
              <a:rPr lang="ru-RU" sz="2400" dirty="0" smtClean="0"/>
              <a:t>, </a:t>
            </a:r>
            <a:r>
              <a:rPr lang="ru-RU" sz="2400" dirty="0"/>
              <a:t>под которым протекала небольшая речка Еланка (по незнанию названная строителями университета Медичкой).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5222"/>
          <a:stretch/>
        </p:blipFill>
        <p:spPr bwMode="auto">
          <a:xfrm>
            <a:off x="683568" y="2420888"/>
            <a:ext cx="2932729" cy="392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32048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srcn1-tula.ru/f/1488553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740352" y="5335246"/>
            <a:ext cx="1219279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7981223" y="6309320"/>
            <a:ext cx="978408" cy="420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  <p:pic>
        <p:nvPicPr>
          <p:cNvPr id="40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568491"/>
            <a:ext cx="1000125" cy="28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1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30 </a:t>
            </a:r>
            <a:r>
              <a:rPr lang="ru-RU" i="1" dirty="0"/>
              <a:t>баллов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Кем был разработан дендрологический план в 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университетской </a:t>
            </a: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роще?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Перед фасадом главного корпуса университета было решено посадить ели, имевшие своей целью скрыть длинные «крылья» здания и помочь центральной части фасада зрительно вытянуться вверх. Все посадки производились по </a:t>
            </a:r>
            <a:r>
              <a:rPr lang="ru-RU"/>
              <a:t>заранее </a:t>
            </a:r>
            <a:r>
              <a:rPr lang="ru-RU" smtClean="0"/>
              <a:t>разработанному</a:t>
            </a:r>
            <a:r>
              <a:rPr lang="ru-RU" dirty="0"/>
              <a:t> </a:t>
            </a:r>
            <a:r>
              <a:rPr lang="ru-RU" dirty="0">
                <a:solidFill>
                  <a:srgbClr val="FF0000"/>
                </a:solidFill>
              </a:rPr>
              <a:t>П. Н. Крыловым</a:t>
            </a:r>
            <a:r>
              <a:rPr lang="ru-RU" dirty="0"/>
              <a:t> </a:t>
            </a:r>
            <a:r>
              <a:rPr lang="ru-RU" dirty="0" smtClean="0"/>
              <a:t>плану  — </a:t>
            </a:r>
            <a:r>
              <a:rPr lang="ru-RU" dirty="0"/>
              <a:t>вначале были посажены местные хвойные породы, черёмуха, бузина, рябина. А под укрытием этих зимостойких видов кустарников и деревьев позднее были высажены растения, привезённые из Европы, Северной Америки, с Дальнего </a:t>
            </a:r>
            <a:r>
              <a:rPr lang="ru-RU" dirty="0" smtClean="0"/>
              <a:t>Востока.</a:t>
            </a: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81223" y="6608533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7267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i="1" dirty="0"/>
              <a:t>40 баллов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Что это за сооружения в университетской роще?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97666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i="1" dirty="0"/>
              <a:t>10 </a:t>
            </a:r>
            <a:r>
              <a:rPr lang="ru-RU" sz="3600" i="1" dirty="0" smtClean="0"/>
              <a:t>баллов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называется это здание ?</a:t>
            </a:r>
            <a:endParaRPr lang="ru-RU" sz="36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20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8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6995120" cy="586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Это легендарные  </a:t>
            </a:r>
            <a:r>
              <a:rPr lang="ru-RU" sz="2000" dirty="0" smtClean="0">
                <a:solidFill>
                  <a:srgbClr val="FF0000"/>
                </a:solidFill>
                <a:hlinkClick r:id="rId2" action="ppaction://hlinksldjump"/>
              </a:rPr>
              <a:t>«каменные бабы».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К </a:t>
            </a:r>
            <a:r>
              <a:rPr lang="ru-RU" sz="2000" dirty="0"/>
              <a:t>открытию университета были установлены каменные скульптуры — </a:t>
            </a:r>
            <a:r>
              <a:rPr lang="ru-RU" sz="2000" dirty="0">
                <a:solidFill>
                  <a:srgbClr val="FF0000"/>
                </a:solidFill>
              </a:rPr>
              <a:t>надгробные памятники-портреты древнетюркских вождей VI—IX веков (русские традиционно называли их «бабами»,</a:t>
            </a:r>
            <a:r>
              <a:rPr lang="ru-RU" sz="2000" dirty="0"/>
              <a:t> так как в тюркских языках слово скульптура произносится как «</a:t>
            </a:r>
            <a:r>
              <a:rPr lang="ru-RU" sz="2000" dirty="0" err="1"/>
              <a:t>балбал</a:t>
            </a:r>
            <a:r>
              <a:rPr lang="ru-RU" sz="2000" dirty="0"/>
              <a:t>»). Со дня установления каменных баб эти изваяния успели обрасти легендами, стали неотъемлемой деталью университетской </a:t>
            </a:r>
            <a:r>
              <a:rPr lang="ru-RU" sz="2000" dirty="0" smtClean="0"/>
              <a:t>рощи.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Фигуры </a:t>
            </a:r>
            <a:r>
              <a:rPr lang="ru-RU" sz="2000" dirty="0"/>
              <a:t>доставлены в 1880-х годах из </a:t>
            </a:r>
            <a:r>
              <a:rPr lang="ru-RU" sz="2000" dirty="0" err="1"/>
              <a:t>Семиреченска</a:t>
            </a:r>
            <a:r>
              <a:rPr lang="ru-RU" sz="2000" dirty="0"/>
              <a:t> (район озера Балхаш) в качестве экспонатов создаваемого в университете музея и установлены перед главным корпусом ТГУ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  В раннем Средневековье подобные изваяния устанавливались тюркскими племенами в местах захоронения военачальников или представителей знати и символизировали самого умершего. Изображение чаши в руках обозначало участие души умершего в погребальной тризне, а всевозможные украшения (пояс, бляхи, амулеты) рассказывали о социальном и воинском ранге погребенного.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35" y="548679"/>
            <a:ext cx="1718126" cy="269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61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72149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Всего на территории Университетской рощи находилось четыре каменных бабы: привезённая из города Верный (сейчас — </a:t>
            </a:r>
            <a:r>
              <a:rPr lang="ru-RU" dirty="0" smtClean="0"/>
              <a:t>Алматы)</a:t>
            </a:r>
            <a:r>
              <a:rPr lang="ru-RU" dirty="0"/>
              <a:t> — в южной части рощи; идол, привезенный из Каркаралинска был размещён в северной части рощи; третья каменная баба, переданная в археологический музей университета, была привезена из селения </a:t>
            </a:r>
            <a:r>
              <a:rPr lang="ru-RU" dirty="0" err="1"/>
              <a:t>Бахты</a:t>
            </a:r>
            <a:r>
              <a:rPr lang="ru-RU" dirty="0"/>
              <a:t> (Восточный Казахстан) на границе с округом Чугучак (Западный Китай); четвёртый идол был привезен </a:t>
            </a:r>
            <a:r>
              <a:rPr lang="ru-RU" dirty="0" smtClean="0"/>
              <a:t>профессором</a:t>
            </a:r>
            <a:r>
              <a:rPr lang="ru-RU" dirty="0"/>
              <a:t> В. В. Сапожниковым </a:t>
            </a:r>
            <a:endParaRPr lang="ru-R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из </a:t>
            </a:r>
            <a:r>
              <a:rPr lang="ru-RU" dirty="0"/>
              <a:t>экспедиции на Алтай. Каменная баба, привезённая из Каркаралинска, была случайно разбита и от неё оставалась лишь верхняя часть, вкопанная по плечи в землю. А погодные условия уничтожили черты лица каменной фигуры. Каменная баба, привезенная из </a:t>
            </a:r>
            <a:r>
              <a:rPr lang="ru-RU" dirty="0" smtClean="0"/>
              <a:t>Алматы</a:t>
            </a:r>
            <a:r>
              <a:rPr lang="ru-RU" dirty="0"/>
              <a:t>, была разбита в ходе ремонтных работ, проводимых на территории университета, в 1986 году автомобилем, перевозившим строительные </a:t>
            </a:r>
            <a:r>
              <a:rPr lang="ru-RU" dirty="0" smtClean="0"/>
              <a:t>материалы (по </a:t>
            </a:r>
            <a:r>
              <a:rPr lang="ru-RU" dirty="0"/>
              <a:t>другим данным — в 1975 году — снегоуборочной </a:t>
            </a:r>
            <a:r>
              <a:rPr lang="ru-RU" dirty="0" smtClean="0"/>
              <a:t>техникой. </a:t>
            </a:r>
            <a:r>
              <a:rPr lang="ru-RU" dirty="0"/>
              <a:t>После этого, разрушенную статую на долгие годы поместили в университетский подвал, а в июне 2016 года отреставрировали и вернули на прежнее </a:t>
            </a:r>
            <a:r>
              <a:rPr lang="ru-RU" dirty="0" smtClean="0"/>
              <a:t>место.</a:t>
            </a: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452321" y="5385574"/>
            <a:ext cx="1507310" cy="10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030683" y="6179397"/>
            <a:ext cx="978408" cy="440754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 </a:t>
            </a:r>
            <a:r>
              <a:rPr lang="ru-RU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2" action="ppaction://hlinksldjump"/>
              </a:rPr>
              <a:t>вопросам </a:t>
            </a:r>
            <a:endParaRPr lang="ru-RU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12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287" y="6461125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3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i="1" dirty="0"/>
              <a:t>40 баллов</a:t>
            </a:r>
            <a:r>
              <a:rPr lang="ru-RU" sz="32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Чьё имя носил томский государственный </a:t>
            </a: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университет с 1934-1991гг</a:t>
            </a: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4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6347048" cy="56166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rgbClr val="FF0000"/>
                </a:solidFill>
              </a:rPr>
              <a:t>Валериана Владимировича Куйбышева.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b="1" dirty="0" smtClean="0"/>
              <a:t>1934—1967</a:t>
            </a:r>
            <a:r>
              <a:rPr lang="ru-RU" sz="3100" b="1" dirty="0"/>
              <a:t> гг.</a:t>
            </a:r>
            <a:r>
              <a:rPr lang="ru-RU" sz="3100" dirty="0"/>
              <a:t> Томский государственный университет имени Валериана Владимировича Куйбышева (ТГУ)</a:t>
            </a:r>
            <a:br>
              <a:rPr lang="ru-RU" sz="3100" dirty="0"/>
            </a:br>
            <a:r>
              <a:rPr lang="ru-RU" sz="3100" b="1" dirty="0"/>
              <a:t>1967—1980 гг.</a:t>
            </a:r>
            <a:r>
              <a:rPr lang="ru-RU" sz="3100" dirty="0"/>
              <a:t> Томский Краснознамённый государственный университет имени В. В. Куйбышева (ТГУ)</a:t>
            </a:r>
            <a:br>
              <a:rPr lang="ru-RU" sz="3100" dirty="0"/>
            </a:br>
            <a:r>
              <a:rPr lang="ru-RU" sz="3100" b="1" dirty="0"/>
              <a:t>1980—1991 гг.</a:t>
            </a:r>
            <a:r>
              <a:rPr lang="ru-RU" sz="3100" dirty="0"/>
              <a:t> Томский ордена Октябрьской Революции и ордена Трудового Красного Знамени государственный университет имени В. В. Куйбышева (ТГУ)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2"/>
            <a:ext cx="2121592" cy="281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380312" y="5412737"/>
            <a:ext cx="1522729" cy="12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929486" y="6547624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23579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i="1" dirty="0" smtClean="0"/>
              <a:t>50 баллов</a:t>
            </a:r>
            <a:br>
              <a:rPr lang="ru-RU" sz="3200" i="1" dirty="0" smtClean="0"/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Кому был поставлен памятник?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7048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5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123728" cy="281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476672"/>
            <a:ext cx="6480720" cy="56494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амятник</a:t>
            </a:r>
            <a:r>
              <a:rPr lang="ru-RU" dirty="0">
                <a:solidFill>
                  <a:srgbClr val="FF0000"/>
                </a:solidFill>
              </a:rPr>
              <a:t> В. В. </a:t>
            </a:r>
            <a:r>
              <a:rPr lang="ru-RU" dirty="0" smtClean="0">
                <a:solidFill>
                  <a:srgbClr val="FF0000"/>
                </a:solidFill>
              </a:rPr>
              <a:t>Куйбышеву</a:t>
            </a:r>
            <a:r>
              <a:rPr lang="ru-RU" dirty="0" smtClean="0"/>
              <a:t>, </a:t>
            </a:r>
            <a:r>
              <a:rPr lang="ru-RU" dirty="0"/>
              <a:t> </a:t>
            </a:r>
            <a:r>
              <a:rPr lang="ru-RU" dirty="0" smtClean="0"/>
              <a:t>революционеру </a:t>
            </a:r>
            <a:r>
              <a:rPr lang="ru-RU" dirty="0"/>
              <a:t> и </a:t>
            </a:r>
            <a:r>
              <a:rPr lang="ru-RU" dirty="0" smtClean="0"/>
              <a:t>советскому партийному </a:t>
            </a:r>
            <a:r>
              <a:rPr lang="ru-RU" dirty="0"/>
              <a:t>и </a:t>
            </a:r>
            <a:r>
              <a:rPr lang="ru-RU" dirty="0" smtClean="0"/>
              <a:t>политическому деятелю, учившемуся на </a:t>
            </a:r>
            <a:r>
              <a:rPr lang="ru-RU" dirty="0" err="1" smtClean="0"/>
              <a:t>юрфаке</a:t>
            </a:r>
            <a:r>
              <a:rPr lang="ru-RU" dirty="0" smtClean="0"/>
              <a:t> ТГУ в 1909 году, </a:t>
            </a:r>
            <a:r>
              <a:rPr lang="ru-RU" dirty="0" smtClean="0">
                <a:solidFill>
                  <a:srgbClr val="FF0000"/>
                </a:solidFill>
              </a:rPr>
              <a:t>имя которого носил университет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с 1934-1991гг.</a:t>
            </a:r>
          </a:p>
          <a:p>
            <a:pPr marL="0" indent="0">
              <a:buNone/>
            </a:pPr>
            <a:r>
              <a:rPr lang="ru-RU" dirty="0" smtClean="0"/>
              <a:t>Массивная </a:t>
            </a:r>
            <a:r>
              <a:rPr lang="ru-RU" dirty="0"/>
              <a:t>фигура героя революции была выполнена в сером граните; одна нога была заметно короче другой, руки — с распрямлёнными ладонями скрещены за спиной. </a:t>
            </a:r>
            <a:r>
              <a:rPr lang="ru-RU" dirty="0" smtClean="0"/>
              <a:t>Памятник </a:t>
            </a:r>
            <a:r>
              <a:rPr lang="ru-RU" dirty="0"/>
              <a:t>страдал от вандализма: по воспоминаниям очевидцев, брюки фигуры раскрашивали краской, иногда изображались различные «лейблы». Особенно участились подобные случаи порчи памятника в 1990-е </a:t>
            </a:r>
            <a:r>
              <a:rPr lang="ru-RU" dirty="0" smtClean="0"/>
              <a:t>годы, </a:t>
            </a:r>
            <a:r>
              <a:rPr lang="ru-RU" dirty="0"/>
              <a:t>в конце концов он был </a:t>
            </a:r>
            <a:r>
              <a:rPr lang="ru-RU" dirty="0" smtClean="0"/>
              <a:t>расколот</a:t>
            </a:r>
            <a:r>
              <a:rPr lang="ru-RU" baseline="30000" dirty="0" smtClean="0"/>
              <a:t>,</a:t>
            </a:r>
            <a:r>
              <a:rPr lang="ru-RU" dirty="0" smtClean="0"/>
              <a:t> а в 1996 </a:t>
            </a:r>
            <a:r>
              <a:rPr lang="ru-RU" dirty="0"/>
              <a:t>году его </a:t>
            </a:r>
            <a:r>
              <a:rPr lang="ru-RU" dirty="0" smtClean="0"/>
              <a:t>убрали. </a:t>
            </a:r>
            <a:r>
              <a:rPr lang="ru-RU" dirty="0"/>
              <a:t>Сейчас на этом месте разбит цветник.</a:t>
            </a:r>
          </a:p>
          <a:p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9"/>
          <a:stretch/>
        </p:blipFill>
        <p:spPr bwMode="auto">
          <a:xfrm>
            <a:off x="179512" y="3320707"/>
            <a:ext cx="1979712" cy="331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srcn1-tula.ru/f/1488553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60521"/>
            <a:ext cx="1435303" cy="11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7981223" y="6557615"/>
            <a:ext cx="978408" cy="22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6230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i="1" dirty="0"/>
              <a:t>40 баллов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Раньше в университетской роще, недалеко от  главного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корпуса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университета, </a:t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стояли белые чаши. Сохранились ли они?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803330" cy="430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r="13355"/>
          <a:stretch/>
        </p:blipFill>
        <p:spPr bwMode="auto">
          <a:xfrm>
            <a:off x="5029199" y="1916832"/>
            <a:ext cx="327414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6662481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Белые </a:t>
            </a:r>
            <a:r>
              <a:rPr lang="ru-RU" dirty="0"/>
              <a:t>чаши на постаментах </a:t>
            </a:r>
            <a:r>
              <a:rPr lang="ru-RU" dirty="0" smtClean="0"/>
              <a:t>не </a:t>
            </a:r>
            <a:r>
              <a:rPr lang="ru-RU" dirty="0"/>
              <a:t>всегда располагались на своём современном месте. Изначально пьедесталы служили опорой двум фигурам — «Девушке с мячом» и «Юноше с диском». Они появились перед фасадом университета в 1950-х годах, а затем были заменены на более скромные вазоны, куда </a:t>
            </a:r>
            <a:r>
              <a:rPr lang="ru-RU" dirty="0" smtClean="0"/>
              <a:t>весной высаживают цветы.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1" r="72481" b="21477"/>
          <a:stretch/>
        </p:blipFill>
        <p:spPr bwMode="auto">
          <a:xfrm>
            <a:off x="7088943" y="620688"/>
            <a:ext cx="187700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</a:t>
            </a:r>
            <a:r>
              <a:rPr lang="ru-RU" sz="900" dirty="0">
                <a:hlinkClick r:id="rId3" action="ppaction://hlinksldjump"/>
              </a:rPr>
              <a:t>вопросам </a:t>
            </a:r>
            <a:endParaRPr lang="ru-RU" sz="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37607" r="15151" b="43527"/>
          <a:stretch/>
        </p:blipFill>
        <p:spPr bwMode="auto">
          <a:xfrm>
            <a:off x="7083551" y="3329459"/>
            <a:ext cx="1795343" cy="13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50 </a:t>
            </a:r>
            <a:r>
              <a:rPr lang="ru-RU" sz="2800" i="1" dirty="0"/>
              <a:t>баллов 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30-40 гг. ставили памятники </a:t>
            </a:r>
            <a:r>
              <a:rPr lang="ru-RU" sz="2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И.В.Сталину</a:t>
            </a: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b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Был ли подобный памятник в Томске?</a:t>
            </a:r>
            <a:endParaRPr lang="ru-RU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86712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5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1930-е годы, перед главным корпусом был воздвигнут памятник И. В. Сталину. Он стоял за фонтаном, ближе к фасаду корпуса. Был в роще и ещё один памятник Сталину, сидящему на скамейке в компании </a:t>
            </a:r>
            <a:r>
              <a:rPr lang="ru-RU" sz="2800" dirty="0" smtClean="0"/>
              <a:t>Ленина. </a:t>
            </a:r>
            <a:r>
              <a:rPr lang="ru-RU" sz="2800" dirty="0"/>
              <a:t>Оба эти памятника были снесены после развенчания культа личности </a:t>
            </a:r>
            <a:r>
              <a:rPr lang="ru-RU" sz="2800" dirty="0" smtClean="0"/>
              <a:t>Сталина в 1956г.</a:t>
            </a:r>
            <a:endParaRPr lang="ru-RU" sz="2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5" t="57839" r="631" b="4034"/>
          <a:stretch/>
        </p:blipFill>
        <p:spPr bwMode="auto">
          <a:xfrm>
            <a:off x="467544" y="3281352"/>
            <a:ext cx="3168352" cy="311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4"/>
            <a:ext cx="1363295" cy="116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</p:spTree>
    <p:extLst>
      <p:ext uri="{BB962C8B-B14F-4D97-AF65-F5344CB8AC3E}">
        <p14:creationId xmlns:p14="http://schemas.microsoft.com/office/powerpoint/2010/main" val="16770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Томский Государственный Университет</a:t>
            </a:r>
            <a:r>
              <a:rPr lang="ru-RU" dirty="0" smtClean="0"/>
              <a:t>,  </a:t>
            </a:r>
            <a:r>
              <a:rPr lang="ru-RU" dirty="0"/>
              <a:t>был </a:t>
            </a:r>
            <a:r>
              <a:rPr lang="ru-RU" dirty="0" smtClean="0"/>
              <a:t>основан </a:t>
            </a:r>
            <a:r>
              <a:rPr lang="ru-RU" dirty="0"/>
              <a:t>26 августа 1880 года и открыт 22 июля 1888 года, с одним факультетом — медицинским (в 1930 году этот факультет был преобразован в Томский медицинский институт), который возглавил А. С. </a:t>
            </a:r>
            <a:r>
              <a:rPr lang="ru-RU" dirty="0" err="1"/>
              <a:t>Догель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Занятия </a:t>
            </a:r>
            <a:r>
              <a:rPr lang="ru-RU" dirty="0"/>
              <a:t>начались 13 сентября 1888 года лекцией профессора С. И. </a:t>
            </a:r>
            <a:r>
              <a:rPr lang="ru-RU" dirty="0" err="1"/>
              <a:t>Коржинского</a:t>
            </a:r>
            <a:r>
              <a:rPr lang="ru-RU" dirty="0"/>
              <a:t> «Что такое жизнь</a:t>
            </a:r>
            <a:r>
              <a:rPr lang="ru-RU" dirty="0" smtClean="0"/>
              <a:t>?». </a:t>
            </a:r>
            <a:r>
              <a:rPr lang="ru-RU" dirty="0"/>
              <a:t>Второй факультет университета — юридический был открыт только в 1898 </a:t>
            </a:r>
            <a:r>
              <a:rPr lang="ru-RU" dirty="0" smtClean="0"/>
              <a:t>году.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Одновременно с университетом был заложен первый в Сибири ботанический сад, включающий</a:t>
            </a:r>
            <a:r>
              <a:rPr lang="ru-RU" u="sng" dirty="0"/>
              <a:t> </a:t>
            </a:r>
            <a:r>
              <a:rPr lang="ru-RU" dirty="0"/>
              <a:t>Университетскую рощу.</a:t>
            </a:r>
          </a:p>
          <a:p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668344" y="5445223"/>
            <a:ext cx="1291287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7981223" y="6487375"/>
            <a:ext cx="978408" cy="2423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hlinkClick r:id="rId2" action="ppaction://hlinksldjump"/>
              </a:rPr>
              <a:t>К  </a:t>
            </a:r>
            <a:r>
              <a:rPr lang="ru-RU" sz="900" dirty="0">
                <a:solidFill>
                  <a:schemeClr val="bg1"/>
                </a:solidFill>
                <a:hlinkClick r:id="rId2" action="ppaction://hlinksldjump"/>
              </a:rPr>
              <a:t>вопросам</a:t>
            </a:r>
            <a:r>
              <a:rPr lang="ru-RU" sz="9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9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i="1" dirty="0" smtClean="0"/>
              <a:t>20 </a:t>
            </a:r>
            <a:r>
              <a:rPr lang="ru-RU" sz="3200" i="1" dirty="0"/>
              <a:t>баллов </a:t>
            </a:r>
            <a:br>
              <a:rPr lang="ru-RU" sz="3200" i="1" dirty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Что за камень стоит в университетской роще?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4682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2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Камень-символ геофизического центра Евразии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Университетской рощи Томского государственного университета в </a:t>
            </a:r>
            <a:r>
              <a:rPr lang="ru-RU" sz="1800" dirty="0" smtClean="0"/>
              <a:t>рамках празднования </a:t>
            </a:r>
            <a:r>
              <a:rPr lang="ru-RU" sz="1800" dirty="0"/>
              <a:t>410-летия Томска в торжественной обстановке был открыт памятный камень, установленный по инициативе студентов НИ ТГУ, который обозначает, что город является геофизическим центром Евразии</a:t>
            </a:r>
            <a:r>
              <a:rPr lang="ru-RU" sz="1800" dirty="0" smtClean="0"/>
              <a:t>. В </a:t>
            </a:r>
            <a:r>
              <a:rPr lang="ru-RU" sz="1800" dirty="0"/>
              <a:t>открытии памятного знака приняли участие мэр Томска Иван </a:t>
            </a:r>
            <a:r>
              <a:rPr lang="ru-RU" sz="1800" dirty="0" err="1"/>
              <a:t>Кляйн</a:t>
            </a:r>
            <a:r>
              <a:rPr lang="ru-RU" sz="1800" dirty="0"/>
              <a:t> и президент ТГУ Георгий Майер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На открытии рассказывалось </a:t>
            </a:r>
            <a:r>
              <a:rPr lang="ru-RU" sz="1800" dirty="0"/>
              <a:t>о том, что геофизический центр Евразии находится именно в Томске, который  был отмечен как наиболее подходящий город для ведения геофизических исследований Евроазиатского континента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Заведующий кафедрой современной отечественной истории ТГУ С. Фоминых поведал, что в свое время на территории Ботанического сада университета располагалась сейсмическая станция, которая была создана по решению Международной сейсмологической ассоциации в 1911 году для наблюдений за деформацией Земли под влиянием притяжения Луны и Солнца. Станция работала в период с 1912 по 1922 годы. В течение десятилетних наблюдений ученые оценили твердость Земли, которая оказалась </a:t>
            </a:r>
            <a:r>
              <a:rPr lang="ru-RU" sz="1800" dirty="0" smtClean="0"/>
              <a:t>"</a:t>
            </a:r>
            <a:r>
              <a:rPr lang="ru-RU" sz="1800" dirty="0"/>
              <a:t>равной твердости драгоценных камней</a:t>
            </a:r>
            <a:r>
              <a:rPr lang="ru-RU" sz="1800" dirty="0" smtClean="0"/>
              <a:t>".</a:t>
            </a:r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096398" y="6355036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</a:t>
            </a:r>
            <a:r>
              <a:rPr lang="ru-RU" sz="900" dirty="0">
                <a:hlinkClick r:id="rId2" action="ppaction://hlinksldjump"/>
              </a:rPr>
              <a:t>вопросам</a:t>
            </a:r>
            <a:r>
              <a:rPr lang="ru-RU" sz="900" dirty="0"/>
              <a:t> </a:t>
            </a:r>
          </a:p>
        </p:txBody>
      </p:sp>
      <p:pic>
        <p:nvPicPr>
          <p:cNvPr id="614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07" y="6487725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2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i="1" dirty="0"/>
              <a:t>5</a:t>
            </a:r>
            <a:r>
              <a:rPr lang="ru-RU" sz="3200" i="1" dirty="0" smtClean="0"/>
              <a:t>0 </a:t>
            </a:r>
            <a:r>
              <a:rPr lang="ru-RU" sz="3200" i="1" dirty="0"/>
              <a:t>баллов </a:t>
            </a:r>
            <a:br>
              <a:rPr lang="ru-RU" sz="3200" i="1" dirty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называлось в старину это здание на территории рощи?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2770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8064896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0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6691156" cy="57935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FF0000"/>
                </a:solidFill>
              </a:rPr>
              <a:t>Часовня</a:t>
            </a:r>
            <a:r>
              <a:rPr lang="ru-RU" sz="3400" dirty="0" smtClean="0"/>
              <a:t>. На территории рощи существовало две</a:t>
            </a:r>
            <a:r>
              <a:rPr lang="ru-RU" sz="3400" dirty="0" smtClean="0">
                <a:solidFill>
                  <a:srgbClr val="FF0000"/>
                </a:solidFill>
              </a:rPr>
              <a:t> </a:t>
            </a:r>
            <a:r>
              <a:rPr lang="ru-RU" sz="3400" dirty="0" smtClean="0"/>
              <a:t>часовни. Первая была построена под Руководством Н. А. </a:t>
            </a:r>
            <a:r>
              <a:rPr lang="ru-RU" sz="3400" dirty="0" err="1" smtClean="0"/>
              <a:t>Ренкуля</a:t>
            </a:r>
            <a:r>
              <a:rPr lang="ru-RU" sz="3400" dirty="0" smtClean="0"/>
              <a:t> над «Святым ключом» — одним из многочисленных ключей рощи, который был специально освящён. Это была небольшая деревянная часовня, внутри которой располагалось несколько икон, и студенты, преподаватели, а также местные жители брали здесь питьевую воду. Эта деревянная часовня не сохранилась.</a:t>
            </a:r>
            <a:br>
              <a:rPr lang="ru-RU" sz="3400" dirty="0" smtClean="0"/>
            </a:br>
            <a:r>
              <a:rPr lang="ru-RU" sz="3400" dirty="0" smtClean="0">
                <a:solidFill>
                  <a:srgbClr val="FF0000"/>
                </a:solidFill>
              </a:rPr>
              <a:t>Вторая часовня</a:t>
            </a:r>
            <a:r>
              <a:rPr lang="ru-RU" sz="3400" dirty="0" smtClean="0"/>
              <a:t> — каменная, была построена летом 1888 года по проекту архитектора Э. И. </a:t>
            </a:r>
            <a:r>
              <a:rPr lang="ru-RU" sz="3400" dirty="0" err="1" smtClean="0"/>
              <a:t>Жибера</a:t>
            </a:r>
            <a:r>
              <a:rPr lang="ru-RU" sz="3400" dirty="0" smtClean="0"/>
              <a:t> как пристройка к старому корпусу анатомического института и использовалась для хранения анатомических материалов. В частности, в подвале часовни был оборудован специальный ледник. Сейчас каменная часовня является диспетчерской гаража и находится в запущенном состоянии. Памятник федерального значения.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445223"/>
            <a:ext cx="1363295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71327" y="6518127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5" b="17558"/>
          <a:stretch/>
        </p:blipFill>
        <p:spPr bwMode="auto">
          <a:xfrm>
            <a:off x="7092280" y="188641"/>
            <a:ext cx="20517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i="1" dirty="0" smtClean="0"/>
              <a:t>20 </a:t>
            </a:r>
            <a:r>
              <a:rPr lang="ru-RU" sz="3200" i="1" dirty="0"/>
              <a:t>баллов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называется это здание? 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818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7048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8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Сибирский Ботанический сад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24328" y="5445223"/>
            <a:ext cx="1435303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8168262" y="6314001"/>
            <a:ext cx="978408" cy="370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</a:t>
            </a:r>
            <a:r>
              <a:rPr lang="ru-RU" dirty="0"/>
              <a:t>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/>
          <a:stretch/>
        </p:blipFill>
        <p:spPr bwMode="auto">
          <a:xfrm>
            <a:off x="1187624" y="1268760"/>
            <a:ext cx="6574854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499313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i="1" dirty="0" smtClean="0"/>
              <a:t>20 </a:t>
            </a:r>
            <a:r>
              <a:rPr lang="ru-RU" sz="3200" i="1" dirty="0"/>
              <a:t>баллов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Кому установлен этот памятник?</a:t>
            </a:r>
            <a:endParaRPr lang="ru-RU" sz="3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1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</a:rPr>
              <a:t>Памятник павшим в Великой Отечественной войне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сотрудникам и студентам ТГУ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6563072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/>
              <a:t>9 </a:t>
            </a:r>
            <a:r>
              <a:rPr lang="ru-RU" sz="3000" dirty="0"/>
              <a:t>мая 1967 года в роще был открыт памятник студентам и сотрудникам университета, погибшим во время Великой Отечественной войны. Он установлен на средства коллектива ТГУ. Памятная стела с именами погибших содержала 52 имени, а в 1986 году список был расширен до 151 имени, и продолжает пополняться.</a:t>
            </a:r>
          </a:p>
          <a:p>
            <a:pPr marL="0" indent="0">
              <a:buNone/>
            </a:pPr>
            <a:r>
              <a:rPr lang="ru-RU" sz="3000" dirty="0"/>
              <a:t>Памятник павшим был установлен на месте другого монумента — скамейки со скульптурами беседующих Ленина и Сталина.</a:t>
            </a:r>
          </a:p>
          <a:p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596336" y="5365352"/>
            <a:ext cx="1172475" cy="10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81223" y="6337976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К вопросам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74853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73" y="6459134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7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i="1" dirty="0" smtClean="0"/>
              <a:t>10 </a:t>
            </a:r>
            <a:r>
              <a:rPr lang="ru-RU" i="1" dirty="0"/>
              <a:t>баллов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Какая традиция возникла в университетской роще с 2004года?</a:t>
            </a:r>
            <a:endParaRPr lang="ru-RU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232248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/>
              <a:t>2004 году у первокурсников ТГУ появилась традиция — </a:t>
            </a:r>
            <a:r>
              <a:rPr lang="ru-RU" sz="2800" dirty="0">
                <a:solidFill>
                  <a:srgbClr val="FF0000"/>
                </a:solidFill>
              </a:rPr>
              <a:t>посадка деревьев в Университетской роще </a:t>
            </a:r>
            <a:r>
              <a:rPr lang="ru-RU" sz="2800" dirty="0"/>
              <a:t>в один из сентябрьских дней. Число посаженных деревьев выбирается по числу факультетов в Томском государственном университете. Так возникли сад первокурсников рядом с рекой Медичкой, аллея </a:t>
            </a:r>
            <a:r>
              <a:rPr lang="ru-RU" sz="2800" dirty="0" smtClean="0"/>
              <a:t>первокурсников.</a:t>
            </a:r>
            <a:endParaRPr lang="ru-RU" sz="28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5"/>
          <a:stretch/>
        </p:blipFill>
        <p:spPr bwMode="auto">
          <a:xfrm>
            <a:off x="2195736" y="3645024"/>
            <a:ext cx="50144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srcn1-tula.ru/f/14885535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772251" y="5229201"/>
            <a:ext cx="1219279" cy="13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981223" y="6441703"/>
            <a:ext cx="978408" cy="416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К </a:t>
            </a:r>
            <a:r>
              <a:rPr lang="ru-RU" sz="1000" dirty="0">
                <a:hlinkClick r:id="rId3" action="ppaction://hlinksldjump"/>
              </a:rPr>
              <a:t>вопросам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19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sz="3600" i="1" dirty="0" smtClean="0"/>
              <a:t>20 </a:t>
            </a:r>
            <a:r>
              <a:rPr lang="ru-RU" sz="3600" i="1" dirty="0"/>
              <a:t>баллов</a:t>
            </a:r>
            <a:r>
              <a:rPr lang="ru-RU" dirty="0"/>
              <a:t/>
            </a:r>
            <a:br>
              <a:rPr lang="ru-RU" dirty="0"/>
            </a:br>
            <a:r>
              <a:rPr lang="ru-RU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Кому установлен этот памятник в университетской роще?</a:t>
            </a:r>
            <a:endParaRPr lang="ru-RU" sz="36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8914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231547" cy="42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 b="29804"/>
          <a:stretch/>
        </p:blipFill>
        <p:spPr bwMode="auto">
          <a:xfrm>
            <a:off x="4355976" y="2132856"/>
            <a:ext cx="3360546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8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85010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Экскурсию подготовила команда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6 Б класса школы № 23 г. Томска.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Руководитель Ирина Владимировна Киселёва.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46156" cy="41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28356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Использованные ресурсы: </a:t>
            </a:r>
            <a:r>
              <a:rPr lang="en-US" dirty="0" smtClean="0"/>
              <a:t>https</a:t>
            </a:r>
            <a:r>
              <a:rPr lang="en-US" dirty="0"/>
              <a:t>://ru.wikipedia.org/wiki/%D0%A3%D0%BD%D0%B8%D0%B2%D0%B5%D1%80%D1%81%D0%B8%D1%82%D0%B5%D1%82%D1%81%D0%BA%D0%B0%D1%8F_%D1%80%D0%BE%D1%89%D0%B0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4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работы с презентацией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 таблице(слайд 2) выбираете вопросы, на каждой кнопке написана стоимость  вопроса. Отвечаете, получаете столько баллов, сколько стоит вопрос. Затем суммируете баллы и подводите итог. </a:t>
            </a:r>
          </a:p>
          <a:p>
            <a:r>
              <a:rPr lang="ru-RU" dirty="0" smtClean="0"/>
              <a:t>Чтобы вернуться к таблице вопросов, нажмите на кнопку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Чтобы вернуться на карту маршрута нажмите на кнопку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3275856" y="4005065"/>
            <a:ext cx="864096" cy="7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261127" y="4682002"/>
            <a:ext cx="1060618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 </a:t>
            </a:r>
            <a:r>
              <a:rPr lang="ru-RU" sz="1000" dirty="0" smtClean="0">
                <a:hlinkClick r:id="rId2" action="ppaction://hlinksldjump"/>
              </a:rPr>
              <a:t>вопросам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79" y="5410756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 маршрут</a:t>
            </a:r>
            <a:endParaRPr lang="ru-RU" dirty="0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b="2978"/>
          <a:stretch/>
        </p:blipFill>
        <p:spPr bwMode="auto">
          <a:xfrm>
            <a:off x="238402" y="787375"/>
            <a:ext cx="864096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углом 3"/>
          <p:cNvSpPr/>
          <p:nvPr/>
        </p:nvSpPr>
        <p:spPr>
          <a:xfrm>
            <a:off x="3655159" y="4308673"/>
            <a:ext cx="1856895" cy="558409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6072730" y="4202863"/>
            <a:ext cx="1003953" cy="1328439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7233626">
            <a:off x="3873534" y="3570306"/>
            <a:ext cx="336518" cy="97840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20638760">
            <a:off x="2999594" y="4006816"/>
            <a:ext cx="440298" cy="20444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520391">
            <a:off x="2296676" y="1961831"/>
            <a:ext cx="1010785" cy="31017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углом 14"/>
          <p:cNvSpPr/>
          <p:nvPr/>
        </p:nvSpPr>
        <p:spPr>
          <a:xfrm rot="18425333">
            <a:off x="2523952" y="2795389"/>
            <a:ext cx="1084863" cy="656034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229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7232"/>
            <a:ext cx="10731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36" y="6291263"/>
            <a:ext cx="1090613" cy="45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лево 15"/>
          <p:cNvSpPr/>
          <p:nvPr/>
        </p:nvSpPr>
        <p:spPr>
          <a:xfrm rot="1618368">
            <a:off x="4116754" y="6086490"/>
            <a:ext cx="1836439" cy="25211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 rot="17452337">
            <a:off x="3442761" y="5055991"/>
            <a:ext cx="704926" cy="626135"/>
          </a:xfrm>
          <a:prstGeom prst="bentArrow">
            <a:avLst>
              <a:gd name="adj1" fmla="val 25301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Блок-схема: узел 5">
            <a:hlinkClick r:id="rId7" action="ppaction://hlinksldjump"/>
          </p:cNvPr>
          <p:cNvSpPr/>
          <p:nvPr/>
        </p:nvSpPr>
        <p:spPr>
          <a:xfrm>
            <a:off x="3655159" y="4497763"/>
            <a:ext cx="140065" cy="180227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hlinkClick r:id="rId8" action="ppaction://hlinksldjump"/>
          </p:cNvPr>
          <p:cNvSpPr/>
          <p:nvPr/>
        </p:nvSpPr>
        <p:spPr>
          <a:xfrm>
            <a:off x="5586712" y="4251421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hlinkClick r:id="rId9" action="ppaction://hlinksldjump"/>
          </p:cNvPr>
          <p:cNvSpPr/>
          <p:nvPr/>
        </p:nvSpPr>
        <p:spPr>
          <a:xfrm>
            <a:off x="6940294" y="5120480"/>
            <a:ext cx="149316" cy="13960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rId10" action="ppaction://hlinksldjump"/>
          </p:cNvPr>
          <p:cNvSpPr/>
          <p:nvPr/>
        </p:nvSpPr>
        <p:spPr>
          <a:xfrm>
            <a:off x="2991725" y="3901425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rId11" action="ppaction://hlinksldjump"/>
          </p:cNvPr>
          <p:cNvSpPr/>
          <p:nvPr/>
        </p:nvSpPr>
        <p:spPr>
          <a:xfrm>
            <a:off x="3250553" y="3802996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hlinkClick r:id="rId12" action="ppaction://hlinksldjump"/>
          </p:cNvPr>
          <p:cNvSpPr/>
          <p:nvPr/>
        </p:nvSpPr>
        <p:spPr>
          <a:xfrm>
            <a:off x="2123728" y="1746394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hlinkClick r:id="rId8" action="ppaction://hlinksldjump"/>
          </p:cNvPr>
          <p:cNvSpPr/>
          <p:nvPr/>
        </p:nvSpPr>
        <p:spPr>
          <a:xfrm>
            <a:off x="4041793" y="3802997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hlinkClick r:id="rId13" action="ppaction://hlinksldjump"/>
          </p:cNvPr>
          <p:cNvSpPr/>
          <p:nvPr/>
        </p:nvSpPr>
        <p:spPr>
          <a:xfrm>
            <a:off x="5362738" y="6111792"/>
            <a:ext cx="149316" cy="22222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>
            <a:hlinkClick r:id="rId14" action="ppaction://hlinksldjump"/>
          </p:cNvPr>
          <p:cNvSpPr/>
          <p:nvPr/>
        </p:nvSpPr>
        <p:spPr>
          <a:xfrm flipH="1">
            <a:off x="4204671" y="4163071"/>
            <a:ext cx="177106" cy="20203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6" name="Блок-схема: узел 25">
            <a:hlinkClick r:id="rId15" action="ppaction://hlinksldjump"/>
          </p:cNvPr>
          <p:cNvSpPr/>
          <p:nvPr/>
        </p:nvSpPr>
        <p:spPr>
          <a:xfrm>
            <a:off x="2184514" y="1906589"/>
            <a:ext cx="149316" cy="19685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Ответьте на конкурсные вопросы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47260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2100" b="1" dirty="0" smtClean="0"/>
              <a:t>Назовите архитектора, автора проекта Императорского Томского университета?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29 июля 1887 года состоялось освящение университетской церкви. Как она называлась</a:t>
            </a:r>
            <a:r>
              <a:rPr lang="ru-RU" sz="2100" b="1" dirty="0" smtClean="0"/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В каком стиле выстроен главный корпус Императорского Томского университета?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Кто осуществлял с 1880 года общее руководство делом создания Университета</a:t>
            </a:r>
            <a:r>
              <a:rPr lang="ru-RU" sz="2100" b="1" dirty="0" smtClean="0"/>
              <a:t>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100" b="1" dirty="0" smtClean="0"/>
              <a:t>В </a:t>
            </a:r>
            <a:r>
              <a:rPr lang="ru-RU" sz="2100" b="1" dirty="0"/>
              <a:t>1878 году 182 тысячи рублей были направлены на возведение Сибирского университета. Назовите, кто был первым </a:t>
            </a:r>
            <a:r>
              <a:rPr lang="ru-RU" sz="2100" b="1" dirty="0" smtClean="0"/>
              <a:t>жертвователем Томского </a:t>
            </a:r>
            <a:r>
              <a:rPr lang="ru-RU" sz="2100" b="1" dirty="0"/>
              <a:t>университета</a:t>
            </a:r>
            <a:r>
              <a:rPr lang="ru-RU" sz="2100" b="1" dirty="0" smtClean="0"/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В каком году был открыт Университет</a:t>
            </a:r>
            <a:r>
              <a:rPr lang="ru-RU" sz="2100" b="1" dirty="0" smtClean="0"/>
              <a:t>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Правда ли, что </a:t>
            </a:r>
            <a:r>
              <a:rPr lang="ru-RU" sz="2100" b="1" dirty="0" smtClean="0"/>
              <a:t>в 1888 году женщины </a:t>
            </a:r>
            <a:r>
              <a:rPr lang="ru-RU" sz="2100" b="1" dirty="0"/>
              <a:t>не имели право поступать в Университет</a:t>
            </a:r>
            <a:r>
              <a:rPr lang="ru-RU" sz="2100" b="1" dirty="0" smtClean="0"/>
              <a:t>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Сколько стоило в год обучение в Университете</a:t>
            </a:r>
            <a:r>
              <a:rPr lang="ru-RU" sz="2100" b="1" dirty="0" smtClean="0"/>
              <a:t>? 25 руб., 50 руб. 100 руб.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Сколько студентов </a:t>
            </a:r>
            <a:r>
              <a:rPr lang="ru-RU" sz="2100" b="1" dirty="0" smtClean="0"/>
              <a:t>в настоящее время занимается </a:t>
            </a:r>
            <a:r>
              <a:rPr lang="ru-RU" sz="2100" b="1" dirty="0"/>
              <a:t>в Научно-исследовательском Томском государственном университете на всех формах обучения в настоящее время</a:t>
            </a:r>
            <a:r>
              <a:rPr lang="ru-RU" sz="2100" b="1" dirty="0" smtClean="0"/>
              <a:t>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100" b="1" dirty="0"/>
              <a:t>Какими орденами награждён коллектив Университета за большие трудовые заслуги перед Советским государством в области образования, науки, культуры</a:t>
            </a:r>
            <a:r>
              <a:rPr lang="ru-RU" sz="2100" b="1" dirty="0" smtClean="0"/>
              <a:t>?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20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8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6923112" cy="56494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400" dirty="0"/>
              <a:t>25 июня 1958 г. в Университетской роще был </a:t>
            </a:r>
            <a:r>
              <a:rPr lang="ru-RU" sz="7400" dirty="0">
                <a:solidFill>
                  <a:srgbClr val="FF0000"/>
                </a:solidFill>
              </a:rPr>
              <a:t>открыт памятник Григорию Николаевичу Потанину</a:t>
            </a:r>
            <a:r>
              <a:rPr lang="ru-RU" sz="7400" dirty="0"/>
              <a:t>, установленный на могиле учёного. Григорий Николаевич — этнограф, политик, журналист, человек разносторонний и </a:t>
            </a:r>
            <a:endParaRPr lang="ru-RU" sz="7400" dirty="0" smtClean="0"/>
          </a:p>
          <a:p>
            <a:pPr marL="0" indent="0">
              <a:buNone/>
            </a:pPr>
            <a:r>
              <a:rPr lang="ru-RU" sz="7400" dirty="0" smtClean="0"/>
              <a:t>намного </a:t>
            </a:r>
            <a:r>
              <a:rPr lang="ru-RU" sz="7400" dirty="0"/>
              <a:t>опередивший своё время. Учёный совершил ряд экспедиций в Сибирь и Центральную Азию и внёс огромный вклад в изучение флоры, фауны, этнографии этих районов</a:t>
            </a:r>
            <a:r>
              <a:rPr lang="ru-RU" sz="7400" dirty="0" smtClean="0"/>
              <a:t>.</a:t>
            </a:r>
          </a:p>
          <a:p>
            <a:pPr marL="0" indent="0">
              <a:buNone/>
            </a:pPr>
            <a:r>
              <a:rPr lang="ru-RU" sz="7400" dirty="0" smtClean="0"/>
              <a:t>С </a:t>
            </a:r>
            <a:r>
              <a:rPr lang="ru-RU" sz="7400" dirty="0"/>
              <a:t>1902 года Потанин жил в Томске. Этот город стал ему вторым домом. Из многочисленных поездок и экспедиций Григорий Николаевич возвращался именно через Томск. Здесь жили его друзья, здесь он читал лекции в гимназиях, организовывал множество кружков и способствовал открытию Томского университета</a:t>
            </a:r>
            <a:r>
              <a:rPr lang="ru-RU" sz="7400" dirty="0" smtClean="0"/>
              <a:t>.</a:t>
            </a:r>
          </a:p>
          <a:p>
            <a:pPr marL="0" indent="0">
              <a:buNone/>
            </a:pPr>
            <a:r>
              <a:rPr lang="ru-RU" sz="7400" dirty="0" smtClean="0"/>
              <a:t>В </a:t>
            </a:r>
            <a:r>
              <a:rPr lang="ru-RU" sz="7400" dirty="0"/>
              <a:t>начале XX века Григорий Николаевич выступал за создание Сибирской областной думы, а уже в 1918 году он стал её депутатом. В этом же году ему было присвоено звание почётного гражданина Сибири.</a:t>
            </a:r>
          </a:p>
          <a:p>
            <a:pPr marL="0" indent="0">
              <a:buNone/>
            </a:pPr>
            <a:r>
              <a:rPr lang="ru-RU" sz="7400" dirty="0"/>
              <a:t>После смерти Потанину было присвоено звание почётного гражданина г. Томска и поставлен памятник в роще ТГУ. Бюст работы скульптора С. И. Данилина был установлен над останками учёного, которые были перенесены со старого Преображенского кладбища в Университетскую рощу в 1956 году.</a:t>
            </a:r>
          </a:p>
          <a:p>
            <a:endParaRPr lang="ru-RU" dirty="0"/>
          </a:p>
        </p:txBody>
      </p:sp>
      <p:pic>
        <p:nvPicPr>
          <p:cNvPr id="4" name="Picture 4" descr="http://www.srcn1-tula.ru/f/14885535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/>
          <a:stretch/>
        </p:blipFill>
        <p:spPr bwMode="auto">
          <a:xfrm>
            <a:off x="7380312" y="5445224"/>
            <a:ext cx="1579319" cy="116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7969145" y="6487376"/>
            <a:ext cx="978408" cy="37062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hlinkClick r:id="rId2" action="ppaction://hlinksldjump"/>
              </a:rPr>
              <a:t>К вопросам </a:t>
            </a:r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99" y="176024"/>
            <a:ext cx="179534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6984615" y="6487376"/>
            <a:ext cx="978408" cy="37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На </a:t>
            </a:r>
            <a:r>
              <a:rPr lang="ru-RU" sz="900" dirty="0" err="1" smtClean="0">
                <a:solidFill>
                  <a:schemeClr val="tx1"/>
                </a:solidFill>
              </a:rPr>
              <a:t>карту</a:t>
            </a:r>
            <a:r>
              <a:rPr lang="ru-RU" sz="900" dirty="0" err="1" smtClean="0">
                <a:noFill/>
              </a:rPr>
              <a:t>на</a:t>
            </a:r>
            <a:endParaRPr lang="ru-RU" sz="9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176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 smtClean="0"/>
              <a:t>30 баллов</a:t>
            </a:r>
            <a:br>
              <a:rPr lang="ru-RU" sz="3200" i="1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Есть ли на территории университетской рощи </a:t>
            </a: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памятник </a:t>
            </a:r>
            <a:r>
              <a:rPr lang="ru-RU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основателям ТГУ</a:t>
            </a:r>
            <a:r>
              <a:rPr lang="ru-RU" sz="3200" dirty="0" smtClean="0"/>
              <a:t>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5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4887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2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1393</Words>
  <Application>Microsoft Office PowerPoint</Application>
  <PresentationFormat>Экран (4:3)</PresentationFormat>
  <Paragraphs>188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Century</vt:lpstr>
      <vt:lpstr>Times New Roman</vt:lpstr>
      <vt:lpstr>Тема Office</vt:lpstr>
      <vt:lpstr>Презентация PowerPoint</vt:lpstr>
      <vt:lpstr>   Дорогие друзья!</vt:lpstr>
      <vt:lpstr>Презентация PowerPoint</vt:lpstr>
      <vt:lpstr>10 баллов Как называется это здание ?</vt:lpstr>
      <vt:lpstr>Презентация PowerPoint</vt:lpstr>
      <vt:lpstr> 20 баллов Кому установлен этот памятник в университетской роще?</vt:lpstr>
      <vt:lpstr>Презентация PowerPoint</vt:lpstr>
      <vt:lpstr>  30 баллов   Есть ли на территории университетской рощи памятник основателям ТГУ?</vt:lpstr>
      <vt:lpstr>Презентация PowerPoint</vt:lpstr>
      <vt:lpstr>«Профессорам Василию Марковичу Флоринскому и Дмитрию Ивановичу Менделееву от благодарных сибиряков». Это надпись, собственно, и объясняет почему этот памятник появился в Университетской роще. Так 140 лет спустя томичи решили выразить признательность тем людям, благодаря которым появился первый в Сибири университет. Высота памятника составляет два с половиной метра и он отлит из бронзы на одном из заводов в Москве. Автором памятника является томский скульптор Антон Гнедых.</vt:lpstr>
      <vt:lpstr>Презентация PowerPoint</vt:lpstr>
      <vt:lpstr>Дмитрий Иванович Менделеев</vt:lpstr>
      <vt:lpstr>30 баллов</vt:lpstr>
      <vt:lpstr>Презентация PowerPoint</vt:lpstr>
      <vt:lpstr>Презентация PowerPoint</vt:lpstr>
      <vt:lpstr>Презентация PowerPoint</vt:lpstr>
      <vt:lpstr>10 баллов Кому в университетской роще перед Ботаническим садом стоит этот памятник?</vt:lpstr>
      <vt:lpstr>Презентация PowerPoint</vt:lpstr>
      <vt:lpstr>   10 баллов   Кто основал парк «Университетская роща»?</vt:lpstr>
      <vt:lpstr>Порфирий Никитич Крылов, основатель Сибирской ботанической школы.</vt:lpstr>
      <vt:lpstr>Презентация PowerPoint</vt:lpstr>
      <vt:lpstr> 10 баллов Как называлась улица, вдоль которой  расположилась  университетская роща? </vt:lpstr>
      <vt:lpstr>Презентация PowerPoint</vt:lpstr>
      <vt:lpstr> 40 баллов Благодаря чему стало возможным появление университетской рощи? </vt:lpstr>
      <vt:lpstr>Презентация PowerPoint</vt:lpstr>
      <vt:lpstr>Презентация PowerPoint</vt:lpstr>
      <vt:lpstr>Презентация PowerPoint</vt:lpstr>
      <vt:lpstr>   30 баллов  Где был установлен первый в Томске фонтан?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1909 году был построен первый в Сибири железобетонный мост по проекту архитектора Крячкова, под которым протекала небольшая речка Еланка (по незнанию названная строителями университета Медичкой).</vt:lpstr>
      <vt:lpstr>Презентация PowerPoint</vt:lpstr>
      <vt:lpstr>Презентация PowerPoint</vt:lpstr>
      <vt:lpstr> 40 баллов  Что это за сооружения в университетской роще?</vt:lpstr>
      <vt:lpstr>Презентация PowerPoint</vt:lpstr>
      <vt:lpstr>Презентация PowerPoint</vt:lpstr>
      <vt:lpstr> 40 баллов Чьё имя носил томский государственный университет с 1934-1991гг.?</vt:lpstr>
      <vt:lpstr>Валериана Владимировича Куйбышева.   1934—1967 гг. Томский государственный университет имени Валериана Владимировича Куйбышева (ТГУ) 1967—1980 гг. Томский Краснознамённый государственный университет имени В. В. Куйбышева (ТГУ) 1980—1991 гг. Томский ордена Октябрьской Революции и ордена Трудового Красного Знамени государственный университет имени В. В. Куйбышева (ТГУ) </vt:lpstr>
      <vt:lpstr> 50 баллов  Кому был поставлен памятник?</vt:lpstr>
      <vt:lpstr>Презентация PowerPoint</vt:lpstr>
      <vt:lpstr>40 баллов  Раньше в университетской роще, недалеко от  главного корпуса университета,  стояли белые чаши. Сохранились ли они?</vt:lpstr>
      <vt:lpstr>Презентация PowerPoint</vt:lpstr>
      <vt:lpstr> 50 баллов  В 30-40 гг. ставили памятники И.В.Сталину.  Был ли подобный памятник в Томске?</vt:lpstr>
      <vt:lpstr>В 1930-е годы, перед главным корпусом был воздвигнут памятник И. В. Сталину. Он стоял за фонтаном, ближе к фасаду корпуса. Был в роще и ещё один памятник Сталину, сидящему на скамейке в компании Ленина. Оба эти памятника были снесены после развенчания культа личности Сталина в 1956г.</vt:lpstr>
      <vt:lpstr>20 баллов  Что за камень стоит в университетской роще?</vt:lpstr>
      <vt:lpstr>Камень-символ геофизического центра Евразии</vt:lpstr>
      <vt:lpstr>50 баллов  Как называлось в старину это здание на территории рощи?</vt:lpstr>
      <vt:lpstr>Презентация PowerPoint</vt:lpstr>
      <vt:lpstr>20 баллов  Как называется это здание? </vt:lpstr>
      <vt:lpstr>Сибирский Ботанический сад</vt:lpstr>
      <vt:lpstr>20 баллов  Кому установлен этот памятник?</vt:lpstr>
      <vt:lpstr>Памятник павшим в Великой Отечественной войне  сотрудникам и студентам ТГУ </vt:lpstr>
      <vt:lpstr>   10 баллов  Какая традиция возникла в университетской роще с 2004года?</vt:lpstr>
      <vt:lpstr>   В 2004 году у первокурсников ТГУ появилась традиция — посадка деревьев в Университетской роще в один из сентябрьских дней. Число посаженных деревьев выбирается по числу факультетов в Томском государственном университете. Так возникли сад первокурсников рядом с рекой Медичкой, аллея первокурсников.</vt:lpstr>
      <vt:lpstr>Экскурсию подготовила команда 6 Б класса школы № 23 г. Томска. Руководитель Ирина Владимировна Киселёва.</vt:lpstr>
      <vt:lpstr>Правила работы с презентацией</vt:lpstr>
      <vt:lpstr>Наш маршрут</vt:lpstr>
      <vt:lpstr>Ответьте на конкурсные вопросы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Admin</cp:lastModifiedBy>
  <cp:revision>91</cp:revision>
  <dcterms:created xsi:type="dcterms:W3CDTF">2018-11-20T22:37:36Z</dcterms:created>
  <dcterms:modified xsi:type="dcterms:W3CDTF">2023-04-07T07:43:18Z</dcterms:modified>
</cp:coreProperties>
</file>