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charts/style2.xml" ContentType="application/vnd.ms-office.chartstyle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5" r:id="rId5"/>
    <p:sldId id="266" r:id="rId6"/>
    <p:sldId id="260" r:id="rId7"/>
    <p:sldId id="263" r:id="rId8"/>
    <p:sldId id="264" r:id="rId9"/>
    <p:sldId id="259" r:id="rId10"/>
    <p:sldId id="261" r:id="rId11"/>
    <p:sldId id="26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108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/>
              <a:t>Количество участников образовательных событий</a:t>
            </a:r>
            <a:endParaRPr lang="ru-RU" sz="1600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2015-2016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1"/>
                <c:pt idx="0">
                  <c:v>количество участников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25-4DB9-9564-50DC2735AA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2016-2017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1"/>
                <c:pt idx="0">
                  <c:v>количество участников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725-4DB9-9564-50DC2735AA8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2017-2018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1"/>
                <c:pt idx="0">
                  <c:v>количество участников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725-4DB9-9564-50DC2735AA8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2018-2019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1"/>
                <c:pt idx="0">
                  <c:v>количество участников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725-4DB9-9564-50DC2735AA8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2019-2020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1"/>
                <c:pt idx="0">
                  <c:v>количество участников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114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725-4DB9-9564-50DC2735AA8A}"/>
            </c:ext>
          </c:extLst>
        </c:ser>
        <c:dLbls/>
        <c:gapWidth val="219"/>
        <c:overlap val="-27"/>
        <c:axId val="79347072"/>
        <c:axId val="79250560"/>
      </c:barChart>
      <c:catAx>
        <c:axId val="793470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250560"/>
        <c:crosses val="autoZero"/>
        <c:auto val="1"/>
        <c:lblAlgn val="ctr"/>
        <c:lblOffset val="100"/>
      </c:catAx>
      <c:valAx>
        <c:axId val="792505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347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7.671946459128802E-2"/>
          <c:y val="5.3426584131418584E-2"/>
          <c:w val="0.6107515330885267"/>
          <c:h val="0.62140545919001933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Обучающиеся 5-9 классов</c:v>
                </c:pt>
              </c:strCache>
            </c:strRef>
          </c:tx>
          <c:spPr>
            <a:ln w="31750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2015 - 2016</c:v>
                </c:pt>
                <c:pt idx="1">
                  <c:v>2016 - 2017</c:v>
                </c:pt>
                <c:pt idx="2">
                  <c:v>2017 - 2018</c:v>
                </c:pt>
                <c:pt idx="3">
                  <c:v>2018 - 2019</c:v>
                </c:pt>
                <c:pt idx="4">
                  <c:v>2019 - 2020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0.73</c:v>
                </c:pt>
                <c:pt idx="1">
                  <c:v>0.69</c:v>
                </c:pt>
                <c:pt idx="2">
                  <c:v>0.66</c:v>
                </c:pt>
                <c:pt idx="3">
                  <c:v>0.65</c:v>
                </c:pt>
                <c:pt idx="4">
                  <c:v>0.61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A9-4798-82CA-4A9BB4F43F8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Обучающиеся 10-11 классов</c:v>
                </c:pt>
              </c:strCache>
            </c:strRef>
          </c:tx>
          <c:spPr>
            <a:ln w="31750" cap="rnd" cmpd="sng" algn="ctr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2015 - 2016</c:v>
                </c:pt>
                <c:pt idx="1">
                  <c:v>2016 - 2017</c:v>
                </c:pt>
                <c:pt idx="2">
                  <c:v>2017 - 2018</c:v>
                </c:pt>
                <c:pt idx="3">
                  <c:v>2018 - 2019</c:v>
                </c:pt>
                <c:pt idx="4">
                  <c:v>2019 - 2020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0.6</c:v>
                </c:pt>
                <c:pt idx="1">
                  <c:v>0.56000000000000005</c:v>
                </c:pt>
                <c:pt idx="2">
                  <c:v>0.55000000000000004</c:v>
                </c:pt>
                <c:pt idx="3">
                  <c:v>0.6</c:v>
                </c:pt>
                <c:pt idx="4">
                  <c:v>0.59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4A9-4798-82CA-4A9BB4F43F8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Обучающиеся 1-4 классов</c:v>
                </c:pt>
              </c:strCache>
            </c:strRef>
          </c:tx>
          <c:spPr>
            <a:ln w="31750" cap="rnd" cmpd="sng" algn="ctr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2015 - 2016</c:v>
                </c:pt>
                <c:pt idx="1">
                  <c:v>2016 - 2017</c:v>
                </c:pt>
                <c:pt idx="2">
                  <c:v>2017 - 2018</c:v>
                </c:pt>
                <c:pt idx="3">
                  <c:v>2018 - 2019</c:v>
                </c:pt>
                <c:pt idx="4">
                  <c:v>2019 - 2020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0.69</c:v>
                </c:pt>
                <c:pt idx="1">
                  <c:v>0.73</c:v>
                </c:pt>
                <c:pt idx="2">
                  <c:v>0.72</c:v>
                </c:pt>
                <c:pt idx="3">
                  <c:v>0.7</c:v>
                </c:pt>
                <c:pt idx="4">
                  <c:v>0.75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81-4F68-8E34-1C184B8639E3}"/>
            </c:ext>
          </c:extLst>
        </c:ser>
        <c:dLbls/>
        <c:marker val="1"/>
        <c:axId val="80156928"/>
        <c:axId val="80175104"/>
      </c:lineChart>
      <c:catAx>
        <c:axId val="80156928"/>
        <c:scaling>
          <c:orientation val="minMax"/>
        </c:scaling>
        <c:axPos val="b"/>
        <c:numFmt formatCode="General" sourceLinked="1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1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175104"/>
        <c:crosses val="autoZero"/>
        <c:auto val="1"/>
        <c:lblAlgn val="ctr"/>
        <c:lblOffset val="100"/>
      </c:catAx>
      <c:valAx>
        <c:axId val="80175104"/>
        <c:scaling>
          <c:orientation val="minMax"/>
          <c:max val="1"/>
        </c:scaling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1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156928"/>
        <c:crosses val="autoZero"/>
        <c:crossBetween val="between"/>
      </c:valAx>
      <c:spPr>
        <a:noFill/>
        <a:ln w="25408"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1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1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0700418392774289"/>
          <c:y val="0"/>
          <c:w val="0.8420726991492653"/>
          <c:h val="0.78180927937805256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ln w="31750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10</c:v>
                </c:pt>
                <c:pt idx="3">
                  <c:v>6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A2-40A5-9C65-2DB1FA37F6B1}"/>
            </c:ext>
          </c:extLst>
        </c:ser>
        <c:dLbls/>
        <c:marker val="1"/>
        <c:axId val="100149888"/>
        <c:axId val="100176256"/>
      </c:lineChart>
      <c:catAx>
        <c:axId val="1001498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176256"/>
        <c:crosses val="autoZero"/>
        <c:auto val="1"/>
        <c:lblAlgn val="ctr"/>
        <c:lblOffset val="100"/>
      </c:catAx>
      <c:valAx>
        <c:axId val="100176256"/>
        <c:scaling>
          <c:orientation val="minMax"/>
          <c:max val="100"/>
        </c:scaling>
        <c:delete val="1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tickLblPos val="none"/>
        <c:crossAx val="1001498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7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389">
          <a:noFill/>
        </a:ln>
        <a:effectLst/>
      </c:spPr>
    </c:plotArea>
    <c:plotVisOnly val="1"/>
    <c:dispBlanksAs val="gap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797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19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19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F9B3-3CD1-47E7-8DD6-922E3F02C84F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FB70F-E2FC-462F-B6AD-06C6FD08B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509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F9B3-3CD1-47E7-8DD6-922E3F02C84F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FB70F-E2FC-462F-B6AD-06C6FD08B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4874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F9B3-3CD1-47E7-8DD6-922E3F02C84F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FB70F-E2FC-462F-B6AD-06C6FD08B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967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F9B3-3CD1-47E7-8DD6-922E3F02C84F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FB70F-E2FC-462F-B6AD-06C6FD08B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52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F9B3-3CD1-47E7-8DD6-922E3F02C84F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FB70F-E2FC-462F-B6AD-06C6FD08B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797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F9B3-3CD1-47E7-8DD6-922E3F02C84F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FB70F-E2FC-462F-B6AD-06C6FD08B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816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F9B3-3CD1-47E7-8DD6-922E3F02C84F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FB70F-E2FC-462F-B6AD-06C6FD08B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8552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F9B3-3CD1-47E7-8DD6-922E3F02C84F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FB70F-E2FC-462F-B6AD-06C6FD08B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1605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F9B3-3CD1-47E7-8DD6-922E3F02C84F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FB70F-E2FC-462F-B6AD-06C6FD08B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597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F9B3-3CD1-47E7-8DD6-922E3F02C84F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FB70F-E2FC-462F-B6AD-06C6FD08B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9803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F9B3-3CD1-47E7-8DD6-922E3F02C84F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FB70F-E2FC-462F-B6AD-06C6FD08B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3604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3F9B3-3CD1-47E7-8DD6-922E3F02C84F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FB70F-E2FC-462F-B6AD-06C6FD08B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755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chart" Target="../charts/chart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tdm.tomsk.ru/content/struktura-i-organy-upravleniya-obrazovatelnoy-organizatsiey1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l="11689" t="75995" r="77212" b="7393"/>
          <a:stretch/>
        </p:blipFill>
        <p:spPr>
          <a:xfrm>
            <a:off x="144379" y="132853"/>
            <a:ext cx="1211179" cy="12973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48851" y="721506"/>
            <a:ext cx="8353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Центр гражданского образования «Детско-юношеский парламент </a:t>
            </a:r>
            <a:r>
              <a:rPr lang="ru-RU" sz="1200" b="1" dirty="0" err="1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г.Томска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/>
          <a:srcRect l="41719" t="78210" r="50361" b="7696"/>
          <a:stretch/>
        </p:blipFill>
        <p:spPr>
          <a:xfrm>
            <a:off x="10821909" y="180262"/>
            <a:ext cx="1081333" cy="12025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2873" y="6188696"/>
            <a:ext cx="11133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2020 год </a:t>
            </a: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заказу ОГБУ «РЦРО» 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6" name="Picture 2" descr="https://sun9-52.userapi.com/impg/SdR9v4exyw8h2GhWrEyrBw1hkxCSo2cR-f9Vmw/ppaIo5HfTsE.jpg?size=2560x1707&amp;quality=96&amp;proxy=1&amp;sign=58759ee40007b32d1735f77f51dea0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99" y="3680440"/>
            <a:ext cx="3152922" cy="210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40.userapi.com/impg/-Nusq3JgPVDAAsjaf4HWhh2gvpW51We0eDp_yQ/4AwzxuWpwAU.jpg?size=2560x1707&amp;quality=96&amp;proxy=1&amp;sign=05c14d9930231380f7c78991923db04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8883" y="3680440"/>
            <a:ext cx="3261517" cy="217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4115" y="4651276"/>
            <a:ext cx="2563908" cy="1709606"/>
          </a:xfrm>
          <a:prstGeom prst="rect">
            <a:avLst/>
          </a:prstGeom>
        </p:spPr>
      </p:pic>
      <p:pic>
        <p:nvPicPr>
          <p:cNvPr id="1030" name="Picture 6" descr="https://sun9-23.userapi.com/impg/k3gM5zhYzhOzGiqYDx2LO4C9wEMpsnTVEVQhVw/gRYVQrzEm9E.jpg?size=1366x728&amp;quality=96&amp;proxy=1&amp;sign=2e6a42ddf56ffd41f73e9b16ec90dfd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1862" y="3617496"/>
            <a:ext cx="3293626" cy="175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_MG_929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1020" y="4683619"/>
            <a:ext cx="2563908" cy="171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3032" y="216568"/>
            <a:ext cx="11133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Региональный проект </a:t>
            </a:r>
          </a:p>
          <a:p>
            <a:pPr algn="ctr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«Развитие гражданского образования  в образовательных организациях  Томской области на 2016 – 2020 годы»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5351" y="1830601"/>
            <a:ext cx="11020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«Гражданское образование здесь и сейчас» </a:t>
            </a:r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endParaRPr lang="en-US" sz="24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репортаж из Дворца творчества детей и молодежи </a:t>
            </a:r>
            <a:r>
              <a:rPr lang="ru-RU" sz="24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г.Томска</a:t>
            </a:r>
            <a:endParaRPr lang="ru-RU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079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Mickey\Children_Laws\present_D\T6ekv2AXV4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58383" y="169986"/>
            <a:ext cx="66357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046" b="69691"/>
          <a:stretch/>
        </p:blipFill>
        <p:spPr>
          <a:xfrm>
            <a:off x="1528846" y="375521"/>
            <a:ext cx="9729537" cy="457023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22333" y="175466"/>
            <a:ext cx="85900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Государственно – общественное управление </a:t>
            </a:r>
            <a:endParaRPr lang="ru-RU" altLang="ru-RU" sz="20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15" descr="новДТД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730" y="326157"/>
            <a:ext cx="18002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71725" y="1189787"/>
            <a:ext cx="6984459" cy="322958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/>
          <a:srcRect l="9392" t="49355" r="10850" b="19897"/>
          <a:stretch/>
        </p:blipFill>
        <p:spPr>
          <a:xfrm>
            <a:off x="171725" y="2376562"/>
            <a:ext cx="6984459" cy="1682886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7268507" y="1095383"/>
            <a:ext cx="4653451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Дворце творчества в 2019 году создан Управляющий совет 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Благодаря эффективной работе Управляющего совета удалось решить такие вопросы, как: 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участие учреждения в федеральной программе «Формирование комфортной городской среды»;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организация работы караульного помещения в Лагерном саду;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включение в бюджет города средств на ремонт крыши;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«обратной связи» по оценке условий образовательной деятельности учреждения;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организация подготовки к юбилейным мероприятиям. 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сайте Дворца размещается презентация Публичного доклада директора о результатах деятельности учреждения. 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8729" y="4599892"/>
            <a:ext cx="677382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Возобновил работу орган ученического самоуправления – детский совет Дворца.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Продолжает работу Наблюдательный совет. 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 </a:t>
            </a:r>
            <a:r>
              <a:rPr lang="ru-RU" alt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Медиацентр</a:t>
            </a:r>
            <a:r>
              <a:rPr lang="ru-RU" alt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результатам независимой оценки качества условий осуществления образовательной деятельности Дворец творчества детей и молодежи г. Томска набрал 89,96 баллов из 100 возможных и вошел в число лидеров рейтинга 2019 года.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1356" y="137030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hlinkClick r:id="rId6"/>
              </a:rPr>
              <a:t>Дворец творчества детей и молодежи города Томска (tomsk.ru)</a:t>
            </a:r>
            <a:endParaRPr lang="ru-RU" dirty="0"/>
          </a:p>
        </p:txBody>
      </p:sp>
      <p:graphicFrame>
        <p:nvGraphicFramePr>
          <p:cNvPr id="1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30110336"/>
              </p:ext>
            </p:extLst>
          </p:nvPr>
        </p:nvGraphicFramePr>
        <p:xfrm>
          <a:off x="6639601" y="4458282"/>
          <a:ext cx="5282357" cy="2127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383294" y="4466719"/>
            <a:ext cx="469846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1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Количество педагогических работников, представителей органов государственно-общественного управления образованием, прошедших обучение по вопросам гражданского образования</a:t>
            </a:r>
            <a:endParaRPr lang="ru-RU" altLang="ru-RU" sz="11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47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046" b="69691"/>
          <a:stretch/>
        </p:blipFill>
        <p:spPr>
          <a:xfrm>
            <a:off x="1528846" y="375521"/>
            <a:ext cx="9729537" cy="457023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22333" y="175466"/>
            <a:ext cx="85900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Контактная информация</a:t>
            </a:r>
            <a:endParaRPr lang="ru-RU" altLang="ru-RU" sz="20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l="41735" t="13006" r="41718" b="13609"/>
          <a:stretch/>
        </p:blipFill>
        <p:spPr>
          <a:xfrm>
            <a:off x="5262662" y="832544"/>
            <a:ext cx="2081721" cy="577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308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 26"/>
          <p:cNvSpPr/>
          <p:nvPr/>
        </p:nvSpPr>
        <p:spPr>
          <a:xfrm>
            <a:off x="1423775" y="3434192"/>
            <a:ext cx="2438400" cy="2167466"/>
          </a:xfrm>
          <a:custGeom>
            <a:avLst/>
            <a:gdLst>
              <a:gd name="connsiteX0" fmla="*/ 0 w 2438400"/>
              <a:gd name="connsiteY0" fmla="*/ 361252 h 2167466"/>
              <a:gd name="connsiteX1" fmla="*/ 361252 w 2438400"/>
              <a:gd name="connsiteY1" fmla="*/ 0 h 2167466"/>
              <a:gd name="connsiteX2" fmla="*/ 2077148 w 2438400"/>
              <a:gd name="connsiteY2" fmla="*/ 0 h 2167466"/>
              <a:gd name="connsiteX3" fmla="*/ 2438400 w 2438400"/>
              <a:gd name="connsiteY3" fmla="*/ 361252 h 2167466"/>
              <a:gd name="connsiteX4" fmla="*/ 2438400 w 2438400"/>
              <a:gd name="connsiteY4" fmla="*/ 1806214 h 2167466"/>
              <a:gd name="connsiteX5" fmla="*/ 2077148 w 2438400"/>
              <a:gd name="connsiteY5" fmla="*/ 2167466 h 2167466"/>
              <a:gd name="connsiteX6" fmla="*/ 361252 w 2438400"/>
              <a:gd name="connsiteY6" fmla="*/ 2167466 h 2167466"/>
              <a:gd name="connsiteX7" fmla="*/ 0 w 2438400"/>
              <a:gd name="connsiteY7" fmla="*/ 1806214 h 2167466"/>
              <a:gd name="connsiteX8" fmla="*/ 0 w 2438400"/>
              <a:gd name="connsiteY8" fmla="*/ 361252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400" h="2167466">
                <a:moveTo>
                  <a:pt x="0" y="361252"/>
                </a:moveTo>
                <a:cubicBezTo>
                  <a:pt x="0" y="161738"/>
                  <a:pt x="161738" y="0"/>
                  <a:pt x="361252" y="0"/>
                </a:cubicBezTo>
                <a:lnTo>
                  <a:pt x="2077148" y="0"/>
                </a:lnTo>
                <a:cubicBezTo>
                  <a:pt x="2276662" y="0"/>
                  <a:pt x="2438400" y="161738"/>
                  <a:pt x="2438400" y="361252"/>
                </a:cubicBezTo>
                <a:lnTo>
                  <a:pt x="2438400" y="1806214"/>
                </a:lnTo>
                <a:cubicBezTo>
                  <a:pt x="2438400" y="2005728"/>
                  <a:pt x="2276662" y="2167466"/>
                  <a:pt x="2077148" y="2167466"/>
                </a:cubicBezTo>
                <a:lnTo>
                  <a:pt x="361252" y="2167466"/>
                </a:lnTo>
                <a:cubicBezTo>
                  <a:pt x="161738" y="2167466"/>
                  <a:pt x="0" y="2005728"/>
                  <a:pt x="0" y="1806214"/>
                </a:cubicBezTo>
                <a:lnTo>
                  <a:pt x="0" y="361252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0" vert="horz" wrap="square" lIns="174387" tIns="174387" rIns="174387" bIns="174387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 smtClean="0">
                <a:latin typeface="Times New Roman" pitchFamily="18" charset="0"/>
                <a:cs typeface="Times New Roman" pitchFamily="18" charset="0"/>
              </a:rPr>
              <a:t>1996 – 2009 </a:t>
            </a:r>
            <a:r>
              <a:rPr lang="ru-RU" sz="1800" b="1" kern="1200" dirty="0" err="1" smtClean="0"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sz="1800" b="1" kern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b="1" kern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kern="1200" dirty="0" err="1" smtClean="0">
                <a:latin typeface="Times New Roman" pitchFamily="18" charset="0"/>
                <a:cs typeface="Times New Roman" pitchFamily="18" charset="0"/>
              </a:rPr>
              <a:t>Детско</a:t>
            </a:r>
            <a:r>
              <a:rPr lang="ru-RU" sz="1400" kern="1200" dirty="0" smtClean="0">
                <a:latin typeface="Times New Roman" pitchFamily="18" charset="0"/>
                <a:cs typeface="Times New Roman" pitchFamily="18" charset="0"/>
              </a:rPr>
              <a:t> – юношеский парламент» - </a:t>
            </a:r>
            <a:endParaRPr lang="ru-RU" sz="1400" kern="1200" dirty="0" smtClean="0"/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latin typeface="Times New Roman" pitchFamily="18" charset="0"/>
                <a:cs typeface="Times New Roman" pitchFamily="18" charset="0"/>
              </a:rPr>
              <a:t>проект Дворца и Фонда гражданского и политического образования</a:t>
            </a:r>
            <a:endParaRPr lang="ru-RU" sz="1400" kern="1200" dirty="0"/>
          </a:p>
        </p:txBody>
      </p:sp>
      <p:sp>
        <p:nvSpPr>
          <p:cNvPr id="28" name="Полилиния 27"/>
          <p:cNvSpPr/>
          <p:nvPr/>
        </p:nvSpPr>
        <p:spPr>
          <a:xfrm>
            <a:off x="4479971" y="2654901"/>
            <a:ext cx="2438400" cy="2167466"/>
          </a:xfrm>
          <a:custGeom>
            <a:avLst/>
            <a:gdLst>
              <a:gd name="connsiteX0" fmla="*/ 0 w 2438400"/>
              <a:gd name="connsiteY0" fmla="*/ 361252 h 2167466"/>
              <a:gd name="connsiteX1" fmla="*/ 361252 w 2438400"/>
              <a:gd name="connsiteY1" fmla="*/ 0 h 2167466"/>
              <a:gd name="connsiteX2" fmla="*/ 2077148 w 2438400"/>
              <a:gd name="connsiteY2" fmla="*/ 0 h 2167466"/>
              <a:gd name="connsiteX3" fmla="*/ 2438400 w 2438400"/>
              <a:gd name="connsiteY3" fmla="*/ 361252 h 2167466"/>
              <a:gd name="connsiteX4" fmla="*/ 2438400 w 2438400"/>
              <a:gd name="connsiteY4" fmla="*/ 1806214 h 2167466"/>
              <a:gd name="connsiteX5" fmla="*/ 2077148 w 2438400"/>
              <a:gd name="connsiteY5" fmla="*/ 2167466 h 2167466"/>
              <a:gd name="connsiteX6" fmla="*/ 361252 w 2438400"/>
              <a:gd name="connsiteY6" fmla="*/ 2167466 h 2167466"/>
              <a:gd name="connsiteX7" fmla="*/ 0 w 2438400"/>
              <a:gd name="connsiteY7" fmla="*/ 1806214 h 2167466"/>
              <a:gd name="connsiteX8" fmla="*/ 0 w 2438400"/>
              <a:gd name="connsiteY8" fmla="*/ 361252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400" h="2167466">
                <a:moveTo>
                  <a:pt x="0" y="361252"/>
                </a:moveTo>
                <a:cubicBezTo>
                  <a:pt x="0" y="161738"/>
                  <a:pt x="161738" y="0"/>
                  <a:pt x="361252" y="0"/>
                </a:cubicBezTo>
                <a:lnTo>
                  <a:pt x="2077148" y="0"/>
                </a:lnTo>
                <a:cubicBezTo>
                  <a:pt x="2276662" y="0"/>
                  <a:pt x="2438400" y="161738"/>
                  <a:pt x="2438400" y="361252"/>
                </a:cubicBezTo>
                <a:lnTo>
                  <a:pt x="2438400" y="1806214"/>
                </a:lnTo>
                <a:cubicBezTo>
                  <a:pt x="2438400" y="2005728"/>
                  <a:pt x="2276662" y="2167466"/>
                  <a:pt x="2077148" y="2167466"/>
                </a:cubicBezTo>
                <a:lnTo>
                  <a:pt x="361252" y="2167466"/>
                </a:lnTo>
                <a:cubicBezTo>
                  <a:pt x="161738" y="2167466"/>
                  <a:pt x="0" y="2005728"/>
                  <a:pt x="0" y="1806214"/>
                </a:cubicBezTo>
                <a:lnTo>
                  <a:pt x="0" y="3612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174387" tIns="174387" rIns="174387" bIns="174387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>
                <a:latin typeface="Times New Roman" pitchFamily="18" charset="0"/>
                <a:cs typeface="Times New Roman" pitchFamily="18" charset="0"/>
              </a:rPr>
              <a:t>С 2010 по 2015 </a:t>
            </a:r>
            <a:r>
              <a:rPr lang="ru-RU" sz="1800" b="1" kern="1200" dirty="0" err="1" smtClean="0"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sz="1800" b="1" kern="1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latin typeface="Times New Roman" pitchFamily="18" charset="0"/>
                <a:cs typeface="Times New Roman" pitchFamily="18" charset="0"/>
              </a:rPr>
              <a:t>«Детско-юношеский парламент» - городская программа дополнительного образования и воспитания школьников, реализовалась   в статусе  муниципальной  инновационной площадки</a:t>
            </a:r>
            <a:endParaRPr lang="ru-RU" sz="1400" kern="1200" dirty="0"/>
          </a:p>
        </p:txBody>
      </p:sp>
      <p:sp>
        <p:nvSpPr>
          <p:cNvPr id="29" name="Полилиния 28"/>
          <p:cNvSpPr/>
          <p:nvPr/>
        </p:nvSpPr>
        <p:spPr>
          <a:xfrm>
            <a:off x="7625987" y="1977140"/>
            <a:ext cx="2438400" cy="2167466"/>
          </a:xfrm>
          <a:custGeom>
            <a:avLst/>
            <a:gdLst>
              <a:gd name="connsiteX0" fmla="*/ 0 w 2438400"/>
              <a:gd name="connsiteY0" fmla="*/ 361252 h 2167466"/>
              <a:gd name="connsiteX1" fmla="*/ 361252 w 2438400"/>
              <a:gd name="connsiteY1" fmla="*/ 0 h 2167466"/>
              <a:gd name="connsiteX2" fmla="*/ 2077148 w 2438400"/>
              <a:gd name="connsiteY2" fmla="*/ 0 h 2167466"/>
              <a:gd name="connsiteX3" fmla="*/ 2438400 w 2438400"/>
              <a:gd name="connsiteY3" fmla="*/ 361252 h 2167466"/>
              <a:gd name="connsiteX4" fmla="*/ 2438400 w 2438400"/>
              <a:gd name="connsiteY4" fmla="*/ 1806214 h 2167466"/>
              <a:gd name="connsiteX5" fmla="*/ 2077148 w 2438400"/>
              <a:gd name="connsiteY5" fmla="*/ 2167466 h 2167466"/>
              <a:gd name="connsiteX6" fmla="*/ 361252 w 2438400"/>
              <a:gd name="connsiteY6" fmla="*/ 2167466 h 2167466"/>
              <a:gd name="connsiteX7" fmla="*/ 0 w 2438400"/>
              <a:gd name="connsiteY7" fmla="*/ 1806214 h 2167466"/>
              <a:gd name="connsiteX8" fmla="*/ 0 w 2438400"/>
              <a:gd name="connsiteY8" fmla="*/ 361252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400" h="2167466">
                <a:moveTo>
                  <a:pt x="0" y="361252"/>
                </a:moveTo>
                <a:cubicBezTo>
                  <a:pt x="0" y="161738"/>
                  <a:pt x="161738" y="0"/>
                  <a:pt x="361252" y="0"/>
                </a:cubicBezTo>
                <a:lnTo>
                  <a:pt x="2077148" y="0"/>
                </a:lnTo>
                <a:cubicBezTo>
                  <a:pt x="2276662" y="0"/>
                  <a:pt x="2438400" y="161738"/>
                  <a:pt x="2438400" y="361252"/>
                </a:cubicBezTo>
                <a:lnTo>
                  <a:pt x="2438400" y="1806214"/>
                </a:lnTo>
                <a:cubicBezTo>
                  <a:pt x="2438400" y="2005728"/>
                  <a:pt x="2276662" y="2167466"/>
                  <a:pt x="2077148" y="2167466"/>
                </a:cubicBezTo>
                <a:lnTo>
                  <a:pt x="361252" y="2167466"/>
                </a:lnTo>
                <a:cubicBezTo>
                  <a:pt x="161738" y="2167466"/>
                  <a:pt x="0" y="2005728"/>
                  <a:pt x="0" y="1806214"/>
                </a:cubicBezTo>
                <a:lnTo>
                  <a:pt x="0" y="361252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0" vert="horz" wrap="square" lIns="174387" tIns="174387" rIns="174387" bIns="174387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latin typeface="Times New Roman" pitchFamily="18" charset="0"/>
                <a:cs typeface="Times New Roman" pitchFamily="18" charset="0"/>
              </a:rPr>
              <a:t>С 2016 г.   </a:t>
            </a:r>
            <a:r>
              <a:rPr lang="ru-RU" sz="1400" b="1" kern="1200" dirty="0" smtClean="0"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0" kern="1200" dirty="0" smtClean="0">
                <a:latin typeface="Times New Roman" pitchFamily="18" charset="0"/>
                <a:cs typeface="Times New Roman" pitchFamily="18" charset="0"/>
              </a:rPr>
              <a:t>ДТДиМ</a:t>
            </a:r>
            <a:r>
              <a:rPr lang="ru-RU" sz="1400" b="1" kern="1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kern="1200" dirty="0" smtClean="0">
                <a:latin typeface="Times New Roman" pitchFamily="18" charset="0"/>
                <a:cs typeface="Times New Roman" pitchFamily="18" charset="0"/>
              </a:rPr>
              <a:t>Центр  гражданского образования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2019 г. ДЮП работает по направлениям: «Парламентаризм», «Медиа»,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kern="1200" dirty="0"/>
          </a:p>
        </p:txBody>
      </p:sp>
      <p:pic>
        <p:nvPicPr>
          <p:cNvPr id="6" name="Picture 2" descr="D:\Mickey\Children_Laws\present_D\T6ekv2AXV4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58383" y="169986"/>
            <a:ext cx="66357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новДТД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730" y="326157"/>
            <a:ext cx="18002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2078955" y="313112"/>
            <a:ext cx="85900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Дополнительная общеобразовательная общеразвивающая программа</a:t>
            </a:r>
          </a:p>
          <a:p>
            <a:pPr algn="ctr" eaLnBrk="1" hangingPunct="1"/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«Детско-юношеский парламент»   </a:t>
            </a:r>
            <a:endParaRPr lang="ru-RU" altLang="ru-RU" sz="16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860173" y="5371120"/>
            <a:ext cx="1576515" cy="85825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13"/>
          <p:cNvGrpSpPr>
            <a:grpSpLocks/>
          </p:cNvGrpSpPr>
          <p:nvPr/>
        </p:nvGrpSpPr>
        <p:grpSpPr bwMode="auto">
          <a:xfrm>
            <a:off x="690336" y="3275534"/>
            <a:ext cx="2746352" cy="3411983"/>
            <a:chOff x="1342582" y="3403092"/>
            <a:chExt cx="3685444" cy="388627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342582" y="3403092"/>
              <a:ext cx="2300758" cy="138325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2727270" y="5906114"/>
              <a:ext cx="2300756" cy="13832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05505" tIns="0" rIns="0" bIns="0" spcCol="1270"/>
            <a:lstStyle/>
            <a:p>
              <a:pPr algn="ctr" defTabSz="533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solidFill>
                    <a:schemeClr val="accent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Формирование методической </a:t>
              </a:r>
              <a:r>
                <a:rPr lang="ru-RU" sz="1600" dirty="0" smtClean="0">
                  <a:solidFill>
                    <a:schemeClr val="accent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базы</a:t>
              </a:r>
              <a:endParaRPr lang="ru-RU" sz="16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Скругленный прямоугольник 11"/>
          <p:cNvSpPr/>
          <p:nvPr/>
        </p:nvSpPr>
        <p:spPr>
          <a:xfrm>
            <a:off x="4728808" y="4718597"/>
            <a:ext cx="2085623" cy="14654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3104083" y="5115359"/>
            <a:ext cx="1714500" cy="121443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Прямоугольник 15"/>
          <p:cNvSpPr/>
          <p:nvPr/>
        </p:nvSpPr>
        <p:spPr>
          <a:xfrm>
            <a:off x="4708760" y="4736327"/>
            <a:ext cx="2021455" cy="134397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05505" tIns="0" rIns="0" bIns="0" spcCol="1270"/>
          <a:lstStyle/>
          <a:p>
            <a:pPr algn="ctr">
              <a:defRPr/>
            </a:pPr>
            <a:r>
              <a:rPr lang="ru-RU" sz="13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и апробация  современной </a:t>
            </a:r>
            <a:r>
              <a:rPr lang="ru-RU" sz="13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модели   участия школьников в формировании  молодежной </a:t>
            </a:r>
            <a:r>
              <a:rPr lang="ru-RU" sz="13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политики и технологии </a:t>
            </a:r>
            <a:r>
              <a:rPr lang="ru-RU" sz="13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представительства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849596" y="3966399"/>
            <a:ext cx="2185812" cy="140472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914183" y="4113060"/>
            <a:ext cx="2028517" cy="12753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05505" tIns="0" rIns="0" bIns="0" spcCol="1270"/>
          <a:lstStyle/>
          <a:p>
            <a:pPr algn="ctr" defTabSz="5334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Региональный проект  «Развитие гражданского образования в образовательных организациях Томской </a:t>
            </a:r>
            <a:r>
              <a:rPr lang="ru-RU" sz="14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области»</a:t>
            </a:r>
            <a:endParaRPr lang="ru-RU" sz="1400" dirty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107847" y="1577674"/>
            <a:ext cx="8956540" cy="4007196"/>
            <a:chOff x="994761" y="291733"/>
            <a:chExt cx="8956540" cy="4007196"/>
          </a:xfrm>
        </p:grpSpPr>
        <p:sp>
          <p:nvSpPr>
            <p:cNvPr id="13" name="Фигура, имеющая форму буквы L 12"/>
            <p:cNvSpPr/>
            <p:nvPr/>
          </p:nvSpPr>
          <p:spPr>
            <a:xfrm rot="5400000">
              <a:off x="1551028" y="1259499"/>
              <a:ext cx="1675559" cy="2788093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Полилиния 14"/>
            <p:cNvSpPr/>
            <p:nvPr/>
          </p:nvSpPr>
          <p:spPr>
            <a:xfrm>
              <a:off x="1271336" y="2092538"/>
              <a:ext cx="2517106" cy="2206391"/>
            </a:xfrm>
            <a:custGeom>
              <a:avLst/>
              <a:gdLst>
                <a:gd name="connsiteX0" fmla="*/ 0 w 2517106"/>
                <a:gd name="connsiteY0" fmla="*/ 0 h 2206391"/>
                <a:gd name="connsiteX1" fmla="*/ 2517106 w 2517106"/>
                <a:gd name="connsiteY1" fmla="*/ 0 h 2206391"/>
                <a:gd name="connsiteX2" fmla="*/ 2517106 w 2517106"/>
                <a:gd name="connsiteY2" fmla="*/ 2206391 h 2206391"/>
                <a:gd name="connsiteX3" fmla="*/ 0 w 2517106"/>
                <a:gd name="connsiteY3" fmla="*/ 2206391 h 2206391"/>
                <a:gd name="connsiteX4" fmla="*/ 0 w 2517106"/>
                <a:gd name="connsiteY4" fmla="*/ 0 h 2206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7106" h="2206391">
                  <a:moveTo>
                    <a:pt x="0" y="0"/>
                  </a:moveTo>
                  <a:lnTo>
                    <a:pt x="2517106" y="0"/>
                  </a:lnTo>
                  <a:lnTo>
                    <a:pt x="2517106" y="2206391"/>
                  </a:lnTo>
                  <a:lnTo>
                    <a:pt x="0" y="22063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0980" tIns="220980" rIns="220980" bIns="220980" numCol="1" spcCol="1270" anchor="t" anchorCtr="0">
              <a:noAutofit/>
            </a:bodyPr>
            <a:lstStyle/>
            <a:p>
              <a:pPr lvl="0" algn="l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800" kern="1200"/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>
              <a:off x="3313516" y="1054236"/>
              <a:ext cx="474925" cy="474925"/>
            </a:xfrm>
            <a:prstGeom prst="triangle">
              <a:avLst>
                <a:gd name="adj" fmla="val 10000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id="20" name="Фигура, имеющая форму буквы L 19"/>
            <p:cNvSpPr/>
            <p:nvPr/>
          </p:nvSpPr>
          <p:spPr>
            <a:xfrm rot="5400000">
              <a:off x="4632458" y="496996"/>
              <a:ext cx="1675559" cy="2788093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id="21" name="Полилиния 20"/>
            <p:cNvSpPr/>
            <p:nvPr/>
          </p:nvSpPr>
          <p:spPr>
            <a:xfrm>
              <a:off x="4352766" y="1330035"/>
              <a:ext cx="2517106" cy="2206391"/>
            </a:xfrm>
            <a:custGeom>
              <a:avLst/>
              <a:gdLst>
                <a:gd name="connsiteX0" fmla="*/ 0 w 2517106"/>
                <a:gd name="connsiteY0" fmla="*/ 0 h 2206391"/>
                <a:gd name="connsiteX1" fmla="*/ 2517106 w 2517106"/>
                <a:gd name="connsiteY1" fmla="*/ 0 h 2206391"/>
                <a:gd name="connsiteX2" fmla="*/ 2517106 w 2517106"/>
                <a:gd name="connsiteY2" fmla="*/ 2206391 h 2206391"/>
                <a:gd name="connsiteX3" fmla="*/ 0 w 2517106"/>
                <a:gd name="connsiteY3" fmla="*/ 2206391 h 2206391"/>
                <a:gd name="connsiteX4" fmla="*/ 0 w 2517106"/>
                <a:gd name="connsiteY4" fmla="*/ 0 h 2206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7106" h="2206391">
                  <a:moveTo>
                    <a:pt x="0" y="0"/>
                  </a:moveTo>
                  <a:lnTo>
                    <a:pt x="2517106" y="0"/>
                  </a:lnTo>
                  <a:lnTo>
                    <a:pt x="2517106" y="2206391"/>
                  </a:lnTo>
                  <a:lnTo>
                    <a:pt x="0" y="22063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0980" tIns="220980" rIns="220980" bIns="220980" numCol="1" spcCol="1270" anchor="t" anchorCtr="0">
              <a:noAutofit/>
            </a:bodyPr>
            <a:lstStyle/>
            <a:p>
              <a:pPr lvl="0" algn="l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800" kern="1200"/>
            </a:p>
          </p:txBody>
        </p:sp>
        <p:sp>
          <p:nvSpPr>
            <p:cNvPr id="22" name="Равнобедренный треугольник 21"/>
            <p:cNvSpPr/>
            <p:nvPr/>
          </p:nvSpPr>
          <p:spPr>
            <a:xfrm>
              <a:off x="6394946" y="291733"/>
              <a:ext cx="474925" cy="474925"/>
            </a:xfrm>
            <a:prstGeom prst="triangle">
              <a:avLst>
                <a:gd name="adj" fmla="val 100000"/>
              </a:avLst>
            </a:prstGeom>
          </p:spPr>
          <p:style>
            <a:lnRef idx="2">
              <a:schemeClr val="accent5">
                <a:hueOff val="-5515009"/>
                <a:satOff val="-7671"/>
                <a:lumOff val="-2942"/>
                <a:alphaOff val="0"/>
              </a:schemeClr>
            </a:lnRef>
            <a:fillRef idx="1">
              <a:schemeClr val="accent5">
                <a:hueOff val="-5515009"/>
                <a:satOff val="-7671"/>
                <a:lumOff val="-2942"/>
                <a:alphaOff val="0"/>
              </a:schemeClr>
            </a:fillRef>
            <a:effectRef idx="0">
              <a:schemeClr val="accent5">
                <a:hueOff val="-5515009"/>
                <a:satOff val="-7671"/>
                <a:lumOff val="-294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Фигура, имеющая форму буквы L 22"/>
            <p:cNvSpPr/>
            <p:nvPr/>
          </p:nvSpPr>
          <p:spPr>
            <a:xfrm rot="5400000">
              <a:off x="7704576" y="-242233"/>
              <a:ext cx="1675559" cy="2788093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2">
              <a:schemeClr val="accent5">
                <a:hueOff val="-7353344"/>
                <a:satOff val="-10228"/>
                <a:lumOff val="-3922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олилиния 23"/>
            <p:cNvSpPr/>
            <p:nvPr/>
          </p:nvSpPr>
          <p:spPr>
            <a:xfrm>
              <a:off x="7434195" y="567532"/>
              <a:ext cx="2517106" cy="2206391"/>
            </a:xfrm>
            <a:custGeom>
              <a:avLst/>
              <a:gdLst>
                <a:gd name="connsiteX0" fmla="*/ 0 w 2517106"/>
                <a:gd name="connsiteY0" fmla="*/ 0 h 2206391"/>
                <a:gd name="connsiteX1" fmla="*/ 2517106 w 2517106"/>
                <a:gd name="connsiteY1" fmla="*/ 0 h 2206391"/>
                <a:gd name="connsiteX2" fmla="*/ 2517106 w 2517106"/>
                <a:gd name="connsiteY2" fmla="*/ 2206391 h 2206391"/>
                <a:gd name="connsiteX3" fmla="*/ 0 w 2517106"/>
                <a:gd name="connsiteY3" fmla="*/ 2206391 h 2206391"/>
                <a:gd name="connsiteX4" fmla="*/ 0 w 2517106"/>
                <a:gd name="connsiteY4" fmla="*/ 0 h 2206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7106" h="2206391">
                  <a:moveTo>
                    <a:pt x="0" y="0"/>
                  </a:moveTo>
                  <a:lnTo>
                    <a:pt x="2517106" y="0"/>
                  </a:lnTo>
                  <a:lnTo>
                    <a:pt x="2517106" y="2206391"/>
                  </a:lnTo>
                  <a:lnTo>
                    <a:pt x="0" y="22063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0980" tIns="220980" rIns="220980" bIns="220980" numCol="1" spcCol="1270" anchor="t" anchorCtr="0">
              <a:noAutofit/>
            </a:bodyPr>
            <a:lstStyle/>
            <a:p>
              <a:pPr lvl="0" algn="l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800" kern="1200"/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1332512" y="1037112"/>
            <a:ext cx="109638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Цель программы - формирования </a:t>
            </a:r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</a:rPr>
              <a:t>у старшеклассников гражданских компетенций</a:t>
            </a:r>
          </a:p>
        </p:txBody>
      </p:sp>
    </p:spTree>
    <p:extLst>
      <p:ext uri="{BB962C8B-B14F-4D97-AF65-F5344CB8AC3E}">
        <p14:creationId xmlns:p14="http://schemas.microsoft.com/office/powerpoint/2010/main" xmlns="" val="12841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046" b="30226"/>
          <a:stretch/>
        </p:blipFill>
        <p:spPr>
          <a:xfrm>
            <a:off x="1082842" y="340645"/>
            <a:ext cx="9729537" cy="33369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72527" y="2682792"/>
            <a:ext cx="2021455" cy="42511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05505" tIns="0" rIns="0" bIns="0" spcCol="1270"/>
          <a:lstStyle/>
          <a:p>
            <a:pPr algn="ctr">
              <a:defRPr/>
            </a:pPr>
            <a:r>
              <a:rPr lang="en-US" sz="1300" b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 – 2016</a:t>
            </a:r>
            <a:endParaRPr lang="ru-RU" sz="1300" b="1" dirty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 rot="16200000">
            <a:off x="-1311447" y="4987424"/>
            <a:ext cx="34889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Образовательные события Центра </a:t>
            </a:r>
            <a:endParaRPr lang="ru-RU" altLang="ru-RU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52675" y="2682792"/>
            <a:ext cx="2021455" cy="42511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05505" tIns="0" rIns="0" bIns="0" spcCol="1270"/>
          <a:lstStyle/>
          <a:p>
            <a:pPr algn="ctr">
              <a:defRPr/>
            </a:pPr>
            <a:r>
              <a:rPr lang="en-US" sz="1300" b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ru-RU" sz="1300" b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300" b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201</a:t>
            </a:r>
            <a:r>
              <a:rPr lang="ru-RU" sz="1300" b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1300" b="1" dirty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9180" y="2682792"/>
            <a:ext cx="2021455" cy="42511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05505" tIns="0" rIns="0" bIns="0" spcCol="1270"/>
          <a:lstStyle/>
          <a:p>
            <a:pPr algn="ctr">
              <a:defRPr/>
            </a:pPr>
            <a:r>
              <a:rPr lang="en-US" sz="1300" b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ru-RU" sz="1300" b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300" b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201</a:t>
            </a:r>
            <a:r>
              <a:rPr lang="ru-RU" sz="1300" b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1300" b="1" dirty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01727" y="2678601"/>
            <a:ext cx="2021455" cy="42511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05505" tIns="0" rIns="0" bIns="0" spcCol="1270"/>
          <a:lstStyle/>
          <a:p>
            <a:pPr algn="ctr">
              <a:defRPr/>
            </a:pPr>
            <a:r>
              <a:rPr lang="en-US" sz="1300" b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ru-RU" sz="1300" b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300" b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201</a:t>
            </a:r>
            <a:r>
              <a:rPr lang="ru-RU" sz="1300" b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1300" b="1" dirty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06414" y="2638135"/>
            <a:ext cx="2021455" cy="42511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05505" tIns="0" rIns="0" bIns="0" spcCol="1270"/>
          <a:lstStyle/>
          <a:p>
            <a:pPr algn="ctr">
              <a:defRPr/>
            </a:pPr>
            <a:r>
              <a:rPr lang="en-US" sz="1300" b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300" b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sz="1300" b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20</a:t>
            </a:r>
            <a:r>
              <a:rPr lang="ru-RU" sz="1300" b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1300" b="1" dirty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046" b="66611"/>
          <a:stretch/>
        </p:blipFill>
        <p:spPr>
          <a:xfrm rot="16200000">
            <a:off x="-702350" y="5148270"/>
            <a:ext cx="3336576" cy="233808"/>
          </a:xfrm>
          <a:prstGeom prst="rect">
            <a:avLst/>
          </a:prstGeom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22333" y="175466"/>
            <a:ext cx="85900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Количество слушателей программы </a:t>
            </a:r>
            <a:endParaRPr lang="ru-RU" altLang="ru-RU" sz="20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52675" y="2009114"/>
            <a:ext cx="2021455" cy="42511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05505" tIns="0" rIns="0" bIns="0" spcCol="1270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69179" y="2009114"/>
            <a:ext cx="2021455" cy="42511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05505" tIns="0" rIns="0" bIns="0" spcCol="1270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17356" y="2009114"/>
            <a:ext cx="2021455" cy="42511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05505" tIns="0" rIns="0" bIns="0" spcCol="1270"/>
          <a:lstStyle/>
          <a:p>
            <a:pPr algn="ctr">
              <a:defRPr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06414" y="1980228"/>
            <a:ext cx="2021455" cy="42511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05505" tIns="0" rIns="0" bIns="0" spcCol="1270"/>
          <a:lstStyle/>
          <a:p>
            <a:pPr algn="ctr">
              <a:defRPr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58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57437" y="1980228"/>
            <a:ext cx="2021455" cy="42511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05505" tIns="0" rIns="0" bIns="0" spcCol="1270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7533" y="4044927"/>
            <a:ext cx="64141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Осенняя, зимняя, весенняя сессии ДЮП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Заседания в Думе </a:t>
            </a:r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г.Томска</a:t>
            </a: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Фестиваль «Школа самоуправления»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Школьная модель ООН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Чемпионат школьников по решению  правовых кейсов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Конкурс грантов школьных проектов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Фестиваль </a:t>
            </a:r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МедиаФормат</a:t>
            </a: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884341" y="3211814"/>
            <a:ext cx="2021455" cy="42511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05505" tIns="0" rIns="0" bIns="0" spcCol="1270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91500" y="3206656"/>
            <a:ext cx="2021455" cy="42511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05505" tIns="0" rIns="0" bIns="0" spcCol="1270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58660" y="3170319"/>
            <a:ext cx="2021455" cy="42511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05505" tIns="0" rIns="0" bIns="0" spcCol="1270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206414" y="3187837"/>
            <a:ext cx="2021455" cy="42511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05505" tIns="0" rIns="0" bIns="0" spcCol="1270"/>
          <a:lstStyle/>
          <a:p>
            <a:pPr algn="ctr"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576020" y="3198009"/>
            <a:ext cx="2021455" cy="42511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05505" tIns="0" rIns="0" bIns="0" spcCol="1270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xmlns="" val="1474806089"/>
              </p:ext>
            </p:extLst>
          </p:nvPr>
        </p:nvGraphicFramePr>
        <p:xfrm>
          <a:off x="7620161" y="3677583"/>
          <a:ext cx="4111396" cy="3034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6" name="Picture 2" descr="D:\Mickey\Children_Laws\present_D\T6ekv2AXV4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77838" y="168776"/>
            <a:ext cx="66357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5" descr="новДТД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01" y="73353"/>
            <a:ext cx="1537463" cy="56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4870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78954" y="169986"/>
            <a:ext cx="871874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Увеличение доли обучающихся, вовлеченных в позитивную социально значимую деятельность </a:t>
            </a:r>
            <a:endParaRPr lang="en-US" altLang="ru-RU" b="1" dirty="0" smtClean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alt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ru-RU" altLang="ru-RU" dirty="0"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ru-RU" alt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т.ч</a:t>
            </a:r>
            <a:r>
              <a:rPr lang="ru-RU" altLang="ru-RU" dirty="0">
                <a:latin typeface="Verdana" panose="020B0604030504040204" pitchFamily="34" charset="0"/>
                <a:ea typeface="Verdana" panose="020B0604030504040204" pitchFamily="34" charset="0"/>
              </a:rPr>
              <a:t>. ежегодно разрабатывающих и реализующих проекты)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eaLnBrk="1" hangingPunct="1"/>
            <a:endParaRPr lang="ru-RU" altLang="ru-RU" sz="20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046" b="69691"/>
          <a:stretch/>
        </p:blipFill>
        <p:spPr>
          <a:xfrm>
            <a:off x="1573558" y="1102027"/>
            <a:ext cx="9729537" cy="457023"/>
          </a:xfrm>
          <a:prstGeom prst="rect">
            <a:avLst/>
          </a:prstGeom>
        </p:spPr>
      </p:pic>
      <p:graphicFrame>
        <p:nvGraphicFramePr>
          <p:cNvPr id="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64675742"/>
              </p:ext>
            </p:extLst>
          </p:nvPr>
        </p:nvGraphicFramePr>
        <p:xfrm>
          <a:off x="564204" y="1692613"/>
          <a:ext cx="11215991" cy="3680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57199" y="5012891"/>
            <a:ext cx="11322996" cy="160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Всего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реализовано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34 проекта органами ученического самоуправления, 14 муниципальных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 социально-образовательных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проектов, 9 проектов  внесены в реестр Думы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г.Томска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 на оказание поддержки для реализации. Всего приняли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участие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562 человека.</a:t>
            </a:r>
          </a:p>
          <a:p>
            <a:pPr algn="ctr">
              <a:defRPr/>
            </a:pPr>
            <a:r>
              <a:rPr lang="ru-RU" sz="2000" b="1" kern="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Ежегодно в городских программах гражданско-патриотической направленности принимают участие от 5000 до 8000 человек </a:t>
            </a:r>
            <a:endParaRPr lang="ru-RU" sz="2000" b="1" kern="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pic>
        <p:nvPicPr>
          <p:cNvPr id="10" name="Picture 2" descr="D:\Mickey\Children_Laws\present_D\T6ekv2AXV4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58383" y="169986"/>
            <a:ext cx="66357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новДТД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730" y="326157"/>
            <a:ext cx="18002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10723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78842" y="4335032"/>
            <a:ext cx="106299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 – победители регионального этапа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Всероссийского форума молодых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законотворцев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; представили  свои инициативы в Совете Федерации РФ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 - победители Всероссийского конкурса «Я – гражданин России» (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II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 место)</a:t>
            </a:r>
          </a:p>
          <a:p>
            <a:pPr>
              <a:defRPr/>
            </a:pP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– участники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IV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Международная научно – практическая конференция «Парламентаризм: региональное измерение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62" t="27451" r="28281" b="13725"/>
          <a:stretch>
            <a:fillRect/>
          </a:stretch>
        </p:blipFill>
        <p:spPr bwMode="auto">
          <a:xfrm>
            <a:off x="322799" y="1429561"/>
            <a:ext cx="3512307" cy="272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078954" y="169986"/>
            <a:ext cx="871874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Увеличение доли обучающихся, вовлеченных в позитивную социально значимую деятельность </a:t>
            </a:r>
            <a:endParaRPr lang="en-US" altLang="ru-RU" b="1" dirty="0" smtClean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alt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ru-RU" altLang="ru-RU" dirty="0"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ru-RU" alt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т.ч</a:t>
            </a:r>
            <a:r>
              <a:rPr lang="ru-RU" altLang="ru-RU" dirty="0">
                <a:latin typeface="Verdana" panose="020B0604030504040204" pitchFamily="34" charset="0"/>
                <a:ea typeface="Verdana" panose="020B0604030504040204" pitchFamily="34" charset="0"/>
              </a:rPr>
              <a:t>. ежегодно разрабатывающих и реализующих проекты)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eaLnBrk="1" hangingPunct="1"/>
            <a:endParaRPr lang="ru-RU" altLang="ru-RU" sz="20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046" b="69691"/>
          <a:stretch/>
        </p:blipFill>
        <p:spPr>
          <a:xfrm>
            <a:off x="1573558" y="1102027"/>
            <a:ext cx="9729537" cy="4570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3493" y="1559050"/>
            <a:ext cx="3927036" cy="2618024"/>
          </a:xfrm>
          <a:prstGeom prst="rect">
            <a:avLst/>
          </a:prstGeom>
        </p:spPr>
      </p:pic>
      <p:pic>
        <p:nvPicPr>
          <p:cNvPr id="13" name="Picture 2" descr="D:\Mickey\Children_Laws\present_D\T6ekv2AXV4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58383" y="169986"/>
            <a:ext cx="66357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 descr="новДТДМ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730" y="326157"/>
            <a:ext cx="18002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0382" y="1559050"/>
            <a:ext cx="3690099" cy="246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4257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Mickey\Children_Laws\present_D\T6ekv2AXV4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58383" y="169986"/>
            <a:ext cx="66357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046" b="69691"/>
          <a:stretch/>
        </p:blipFill>
        <p:spPr>
          <a:xfrm>
            <a:off x="1528846" y="989732"/>
            <a:ext cx="9729537" cy="457023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78954" y="169986"/>
            <a:ext cx="871874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Результативность социально – образовательных проектов и законотворческих инициатив. 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Кейсы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делегатов Детско-юношеского парламента города Томска</a:t>
            </a:r>
          </a:p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 eaLnBrk="1" hangingPunct="1"/>
            <a:endParaRPr lang="ru-RU" altLang="ru-RU" sz="20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15" descr="новДТД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730" y="326157"/>
            <a:ext cx="18002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497421" y="2110328"/>
            <a:ext cx="721468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MS Mincho"/>
              </a:rPr>
              <a:t>Кейс 1. «Обращение граждан»</a:t>
            </a: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MS Mincho"/>
              </a:rPr>
              <a:t>Проект «Опасный долгострой». Инициаторы – учащиеся школы №36 </a:t>
            </a:r>
            <a:r>
              <a:rPr lang="ru-RU" dirty="0" err="1">
                <a:latin typeface="Times New Roman" panose="02020603050405020304" pitchFamily="18" charset="0"/>
                <a:ea typeface="MS Mincho"/>
              </a:rPr>
              <a:t>г.Томска</a:t>
            </a:r>
            <a:r>
              <a:rPr lang="ru-RU" dirty="0">
                <a:latin typeface="Times New Roman" panose="02020603050405020304" pitchFamily="18" charset="0"/>
                <a:ea typeface="MS Mincho"/>
              </a:rPr>
              <a:t>. Проект представлен на городском фестивале ДЮП «Школа самоуправления», в финале Областного этапа всероссийской акции «Я – гражданин России» и на совместном заседании в Думе </a:t>
            </a:r>
            <a:r>
              <a:rPr lang="ru-RU" dirty="0" err="1">
                <a:latin typeface="Times New Roman" panose="02020603050405020304" pitchFamily="18" charset="0"/>
                <a:ea typeface="MS Mincho"/>
              </a:rPr>
              <a:t>г.Томска</a:t>
            </a:r>
            <a:r>
              <a:rPr lang="ru-RU" dirty="0">
                <a:latin typeface="Times New Roman" panose="02020603050405020304" pitchFamily="18" charset="0"/>
                <a:ea typeface="MS Mincho"/>
              </a:rPr>
              <a:t> в декабре 2015 года. </a:t>
            </a:r>
          </a:p>
          <a:p>
            <a:pPr indent="449580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MS Mincho"/>
              </a:rPr>
              <a:t>Проблема:</a:t>
            </a:r>
            <a:r>
              <a:rPr lang="ru-RU" dirty="0">
                <a:latin typeface="Times New Roman" panose="02020603050405020304" pitchFamily="18" charset="0"/>
                <a:ea typeface="MS Mincho"/>
              </a:rPr>
              <a:t> наличие заброшенного долгостроя - места для «опасного экстрима» вблизи с образовательным учреждением. </a:t>
            </a:r>
          </a:p>
          <a:p>
            <a:pPr indent="449580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MS Mincho"/>
              </a:rPr>
              <a:t>Результат. </a:t>
            </a:r>
            <a:r>
              <a:rPr lang="ru-RU" dirty="0">
                <a:latin typeface="Times New Roman" panose="02020603050405020304" pitchFamily="18" charset="0"/>
                <a:ea typeface="MS Mincho"/>
              </a:rPr>
              <a:t>Решение  Думы г. Томска  о консервации объекта. В октябре 2016 года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 администрацией Города Томска объявлен аукцион по определению подрядной организации с целью проведения работ по консервации объекта незавершенного строительства, расположенного по адресу: г. Томск, Иркутский тракт, 91/4.</a:t>
            </a:r>
            <a:r>
              <a:rPr lang="ru-RU" dirty="0">
                <a:latin typeface="Times New Roman" panose="02020603050405020304" pitchFamily="18" charset="0"/>
                <a:ea typeface="MS Mincho"/>
              </a:rPr>
              <a:t>т, с целью недопущения проникновения посторонних лиц, в том числе несовершеннолетних детей.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555"/>
          <a:stretch/>
        </p:blipFill>
        <p:spPr>
          <a:xfrm>
            <a:off x="365068" y="2322502"/>
            <a:ext cx="3787088" cy="382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839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Mickey\Children_Laws\present_D\T6ekv2AXV4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58383" y="169986"/>
            <a:ext cx="66357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046" b="69691"/>
          <a:stretch/>
        </p:blipFill>
        <p:spPr>
          <a:xfrm>
            <a:off x="1528846" y="989732"/>
            <a:ext cx="9729537" cy="457023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78954" y="169986"/>
            <a:ext cx="871874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Результативность социально – образовательных проектов и законотворческих инициатив. 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Кейсы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делегатов Детско-юношеского парламента города Томска</a:t>
            </a:r>
          </a:p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 eaLnBrk="1" hangingPunct="1"/>
            <a:endParaRPr lang="ru-RU" altLang="ru-RU" sz="20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15" descr="новДТД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730" y="326157"/>
            <a:ext cx="18002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29911" y="1803485"/>
            <a:ext cx="62946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 2. «Социально-образовательный проект»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«Право – часть жизни». Инициаторы – делегаты шести образовательных организаций. Проект – лауреат: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 всероссийской акции «Я – гражданин России»,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 Всероссийского конкурса   "Инновационные технологии в правовом просвещении по вопросам прав и свобод граждан, форм и методов их защиты".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 на совместном заседании в Думе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г.Томска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декабре 2017 года.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низкий уровень правовой грамотности школьников.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и проведен чемпионат для школьников по решению правовых кейсов (очная и дистанционная форма) в партнерстве с Департаментом образования администрации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г.Томска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ассоциацией молодых юристов ЮИ ТГУ, аппаратом Уполномоченного по правам ребенка в Томской области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/>
          <a:srcRect l="16202" t="10240" r="17296" b="11651"/>
          <a:stretch/>
        </p:blipFill>
        <p:spPr>
          <a:xfrm>
            <a:off x="6766318" y="2110330"/>
            <a:ext cx="5155640" cy="378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661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Mickey\Children_Laws\present_D\T6ekv2AXV4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58383" y="169986"/>
            <a:ext cx="66357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046" b="69691"/>
          <a:stretch/>
        </p:blipFill>
        <p:spPr>
          <a:xfrm>
            <a:off x="1528846" y="989732"/>
            <a:ext cx="9729537" cy="457023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78954" y="169986"/>
            <a:ext cx="871874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Результативность социально – образовательных проектов и законотворческих инициатив. 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Кейсы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делегатов Детско-юношеского парламента города Томска</a:t>
            </a:r>
          </a:p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 eaLnBrk="1" hangingPunct="1"/>
            <a:endParaRPr lang="ru-RU" altLang="ru-RU" sz="20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15" descr="новДТД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730" y="326157"/>
            <a:ext cx="18002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59093" y="1480688"/>
            <a:ext cx="783159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 3. «Законотворческие инициативы»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 студентов, а именно изучение реализации инициативы о возможности студентам официально вести дополнительные занятия (кружки) в школах и учреждениях дополнительного образования. 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Летом 2017 года Президент РФ предложил обеспечить внесение в законодательство Российской Федерации изменений, предусматривающих определение порядка и условий допуска студентов, обучающихся по специальностям и направлениям подготовки профессионального образования, в том числе в области педагогики и образования, и специалистов-практиков, не имеющих профессионального образования в области педагогики и образования, к осуществлению образовательной деятельности в общеобразовательных организациях и организациях дополнительного образования детей".  На официальном сайте Государственной Думы РФ делегаты ДЮП нашли информацию о том, что поручение президента должно быть выполнено к 1 декабря 2017 г. Однако, на сайте Правительства, в разделе "поручения президента», на сегодняшний день, информации по данному законопроекту нет. 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декабре 2018г. делегаты ДЮП и Молодежный совет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г.Томска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инициировали обращение в Правительство РФ, которые было перенаправлено в Министерство просвещения.  На 25 февраля 2019г.  законопроект находится на правовой и антикоррупционной экспертизе.  ДЮП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Молодёжный совет отслеживают принятие данного законопроекта и его реализацию в регионе.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 законопроект утвержден.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/>
          <a:srcRect l="25188" t="10564" r="43996" b="25198"/>
          <a:stretch/>
        </p:blipFill>
        <p:spPr>
          <a:xfrm>
            <a:off x="8725711" y="2552095"/>
            <a:ext cx="2864459" cy="373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551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Mickey\Children_Laws\present_D\T6ekv2AXV4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58383" y="169986"/>
            <a:ext cx="66357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046" b="69691"/>
          <a:stretch/>
        </p:blipFill>
        <p:spPr>
          <a:xfrm>
            <a:off x="1528846" y="375521"/>
            <a:ext cx="9729537" cy="457023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22333" y="175466"/>
            <a:ext cx="85900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Социальные партнеры </a:t>
            </a:r>
            <a:endParaRPr lang="ru-RU" altLang="ru-RU" sz="20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15" descr="новДТД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730" y="326157"/>
            <a:ext cx="18002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22569" y="1322962"/>
            <a:ext cx="695527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ОГБУ «Региональный центр развития образования»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по молодежной политике администрации Томской области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администрации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.Томска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спорту и делам молодежи Думы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г.Томска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молодежной политике администрации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г.Томска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 Уполномоченного по правам ребенка в Томской области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политологии НИ ТГУ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Томское представительство Молодёжного отделения Российского общества политологов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 молодых юристов ЮИ ТГУ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парламент Томской области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Молодежный совет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г.Томска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24" t="9804" r="38234" b="17645"/>
          <a:stretch>
            <a:fillRect/>
          </a:stretch>
        </p:blipFill>
        <p:spPr bwMode="auto">
          <a:xfrm>
            <a:off x="8053030" y="3985229"/>
            <a:ext cx="3392778" cy="261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C:\Users\Asus\Desktop\калуга\30-08-2016_13-13-51\IMG_437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3030" y="1413125"/>
            <a:ext cx="3358038" cy="22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5378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992</Words>
  <Application>Microsoft Office PowerPoint</Application>
  <PresentationFormat>Произвольный</PresentationFormat>
  <Paragraphs>108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Чистяков Юрий Александрович</cp:lastModifiedBy>
  <cp:revision>37</cp:revision>
  <dcterms:created xsi:type="dcterms:W3CDTF">2020-12-03T03:51:51Z</dcterms:created>
  <dcterms:modified xsi:type="dcterms:W3CDTF">2020-12-11T04:07:40Z</dcterms:modified>
</cp:coreProperties>
</file>