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85" r:id="rId3"/>
    <p:sldId id="286" r:id="rId4"/>
    <p:sldId id="264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91" r:id="rId25"/>
    <p:sldId id="292" r:id="rId26"/>
    <p:sldId id="290" r:id="rId27"/>
    <p:sldId id="289" r:id="rId28"/>
    <p:sldId id="287" r:id="rId2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93415-4AC8-4BB4-BE71-1423594CFF25}" type="datetimeFigureOut">
              <a:rPr lang="ru-RU" smtClean="0"/>
              <a:t>21.03.2020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8C818-DF27-475A-A7B2-8C368BB53D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305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93415-4AC8-4BB4-BE71-1423594CFF25}" type="datetimeFigureOut">
              <a:rPr lang="ru-RU" smtClean="0"/>
              <a:t>21.03.2020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8C818-DF27-475A-A7B2-8C368BB53D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3613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93415-4AC8-4BB4-BE71-1423594CFF25}" type="datetimeFigureOut">
              <a:rPr lang="ru-RU" smtClean="0"/>
              <a:t>21.03.2020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8C818-DF27-475A-A7B2-8C368BB53D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7835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93415-4AC8-4BB4-BE71-1423594CFF25}" type="datetimeFigureOut">
              <a:rPr lang="ru-RU" smtClean="0"/>
              <a:t>21.03.2020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8C818-DF27-475A-A7B2-8C368BB53D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696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93415-4AC8-4BB4-BE71-1423594CFF25}" type="datetimeFigureOut">
              <a:rPr lang="ru-RU" smtClean="0"/>
              <a:t>21.03.2020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8C818-DF27-475A-A7B2-8C368BB53D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0699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93415-4AC8-4BB4-BE71-1423594CFF25}" type="datetimeFigureOut">
              <a:rPr lang="ru-RU" smtClean="0"/>
              <a:t>21.03.2020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8C818-DF27-475A-A7B2-8C368BB53D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7101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93415-4AC8-4BB4-BE71-1423594CFF25}" type="datetimeFigureOut">
              <a:rPr lang="ru-RU" smtClean="0"/>
              <a:t>21.03.2020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8C818-DF27-475A-A7B2-8C368BB53D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7458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93415-4AC8-4BB4-BE71-1423594CFF25}" type="datetimeFigureOut">
              <a:rPr lang="ru-RU" smtClean="0"/>
              <a:t>21.03.2020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8C818-DF27-475A-A7B2-8C368BB53D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7574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93415-4AC8-4BB4-BE71-1423594CFF25}" type="datetimeFigureOut">
              <a:rPr lang="ru-RU" smtClean="0"/>
              <a:t>21.03.2020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8C818-DF27-475A-A7B2-8C368BB53D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0127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93415-4AC8-4BB4-BE71-1423594CFF25}" type="datetimeFigureOut">
              <a:rPr lang="ru-RU" smtClean="0"/>
              <a:t>21.03.2020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8C818-DF27-475A-A7B2-8C368BB53D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254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93415-4AC8-4BB4-BE71-1423594CFF25}" type="datetimeFigureOut">
              <a:rPr lang="ru-RU" smtClean="0"/>
              <a:t>21.03.2020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8C818-DF27-475A-A7B2-8C368BB53D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5604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93415-4AC8-4BB4-BE71-1423594CFF25}" type="datetimeFigureOut">
              <a:rPr lang="ru-RU" smtClean="0"/>
              <a:t>21.03.2020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8C818-DF27-475A-A7B2-8C368BB53D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4764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licey.net/free/6-biologiya/25-slovar_biologicheskih_terminov/stages/3756-pleiotropiya.html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https://chem21.info/info/1394532" TargetMode="External"/><Relationship Id="rId3" Type="http://schemas.openxmlformats.org/officeDocument/2006/relationships/hyperlink" Target="https://ru.wikipedia.org/wiki/%D0%93%D0%B5%D0%BD" TargetMode="External"/><Relationship Id="rId7" Type="http://schemas.openxmlformats.org/officeDocument/2006/relationships/hyperlink" Target="https://chem21.info/info/1353718" TargetMode="External"/><Relationship Id="rId2" Type="http://schemas.openxmlformats.org/officeDocument/2006/relationships/hyperlink" Target="https://ru.wikipedia.org/wiki/%D0%93%D0%B5%D1%82%D0%B5%D1%80%D0%BE%D0%B7%D0%B8%D0%B3%D0%BE%D1%82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hem21.info/info/1386584" TargetMode="External"/><Relationship Id="rId5" Type="http://schemas.openxmlformats.org/officeDocument/2006/relationships/hyperlink" Target="https://ru.wikipedia.org/wiki/%D0%93%D0%BE%D0%BC%D0%BE%D0%B7%D0%B8%D0%B3%D0%BE%D1%82%D0%B0" TargetMode="External"/><Relationship Id="rId4" Type="http://schemas.openxmlformats.org/officeDocument/2006/relationships/hyperlink" Target="https://ru.wikipedia.org/wiki/%D0%90%D0%BB%D0%BB%D0%B5%D0%BB%D1%8C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1%D0%B8%D0%BE%D1%85%D0%B8%D0%BC%D0%B8%D1%8F" TargetMode="External"/><Relationship Id="rId7" Type="http://schemas.openxmlformats.org/officeDocument/2006/relationships/hyperlink" Target="https://ru.wikipedia.org/wiki/%D0%9C%D0%B0%D0%BB%D1%8F%D1%80%D0%B8%D1%8F" TargetMode="External"/><Relationship Id="rId2" Type="http://schemas.openxmlformats.org/officeDocument/2006/relationships/hyperlink" Target="https://ru.wikipedia.org/wiki/%D0%A4%D0%B5%D0%BD%D0%BE%D1%82%D0%B8%D0%B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A7%D0%B5%D0%BB%D0%BE%D0%B2%D0%B5%D0%BA" TargetMode="External"/><Relationship Id="rId5" Type="http://schemas.openxmlformats.org/officeDocument/2006/relationships/hyperlink" Target="https://ru.wikipedia.org/wiki/%D0%9F%D0%BE%D0%BF%D1%83%D0%BB%D1%8F%D1%86%D0%B8%D1%8F" TargetMode="External"/><Relationship Id="rId4" Type="http://schemas.openxmlformats.org/officeDocument/2006/relationships/hyperlink" Target="https://ru.wikipedia.org/wiki/%D0%A1%D0%B5%D1%80%D0%BF%D0%BE%D0%B2%D0%B8%D0%B4%D0%BD%D0%BE%D0%BA%D0%BB%D0%B5%D1%82%D0%BE%D1%87%D0%BD%D0%B0%D1%8F_%D0%B0%D0%BD%D0%B5%D0%BC%D0%B8%D1%8F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licey.net/free/6-biologiya/25-slovar_biologicheskih_terminov/stages/1933-komplementarnost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95300"/>
            <a:ext cx="10515600" cy="1195388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rgbClr val="C00000"/>
                </a:solidFill>
              </a:rPr>
              <a:t>В</a:t>
            </a:r>
            <a:r>
              <a:rPr lang="ru-RU" sz="3600" b="1" dirty="0" smtClean="0">
                <a:solidFill>
                  <a:srgbClr val="C00000"/>
                </a:solidFill>
              </a:rPr>
              <a:t>заимодействие </a:t>
            </a:r>
            <a:r>
              <a:rPr lang="ru-RU" sz="3600" b="1" dirty="0" smtClean="0">
                <a:solidFill>
                  <a:srgbClr val="C00000"/>
                </a:solidFill>
              </a:rPr>
              <a:t>генов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имеет </a:t>
            </a:r>
            <a:r>
              <a:rPr lang="ru-RU" dirty="0">
                <a:solidFill>
                  <a:srgbClr val="C00000"/>
                </a:solidFill>
              </a:rPr>
              <a:t>биохимическую природу</a:t>
            </a:r>
            <a:r>
              <a:rPr lang="ru-RU" dirty="0"/>
              <a:t>, то есть взаимодействуют друг с другом не гены, а их продукты. Продуктом </a:t>
            </a:r>
            <a:r>
              <a:rPr lang="ru-RU" dirty="0" err="1"/>
              <a:t>эукариотического</a:t>
            </a:r>
            <a:r>
              <a:rPr lang="ru-RU" dirty="0"/>
              <a:t> гена может быть или полипептид, или </a:t>
            </a:r>
            <a:r>
              <a:rPr lang="ru-RU" dirty="0" smtClean="0"/>
              <a:t>т РНК</a:t>
            </a:r>
            <a:r>
              <a:rPr lang="ru-RU" dirty="0"/>
              <a:t>, или </a:t>
            </a:r>
            <a:r>
              <a:rPr lang="ru-RU" dirty="0" smtClean="0"/>
              <a:t>р РНК;</a:t>
            </a:r>
            <a:endParaRPr lang="ru-RU" b="1" dirty="0" smtClean="0"/>
          </a:p>
          <a:p>
            <a:r>
              <a:rPr lang="ru-RU" b="1" dirty="0" smtClean="0"/>
              <a:t>один </a:t>
            </a:r>
            <a:r>
              <a:rPr lang="ru-RU" b="1" dirty="0"/>
              <a:t>и тот же ген может оказывать влияние на развитие нескольких признаков; один и тот же признак может развиваться под влиянием многих генов</a:t>
            </a:r>
            <a:r>
              <a:rPr lang="ru-RU" dirty="0" smtClean="0"/>
              <a:t>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7671092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C00000"/>
                </a:solidFill>
              </a:rPr>
              <a:t>При комплементарном </a:t>
            </a:r>
            <a:r>
              <a:rPr lang="ru-RU" dirty="0" smtClean="0">
                <a:solidFill>
                  <a:srgbClr val="C00000"/>
                </a:solidFill>
              </a:rPr>
              <a:t>взаимодействии </a:t>
            </a:r>
            <a:r>
              <a:rPr lang="ru-RU" dirty="0">
                <a:solidFill>
                  <a:srgbClr val="C00000"/>
                </a:solidFill>
              </a:rPr>
              <a:t>генов </a:t>
            </a:r>
            <a:r>
              <a:rPr lang="ru-RU" dirty="0"/>
              <a:t>расщепление по фенотипу может быть 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9:3:3:1 </a:t>
            </a:r>
          </a:p>
          <a:p>
            <a:r>
              <a:rPr lang="ru-RU" dirty="0" smtClean="0"/>
              <a:t> 9:7 </a:t>
            </a:r>
            <a:endParaRPr lang="ru-RU" dirty="0"/>
          </a:p>
          <a:p>
            <a:r>
              <a:rPr lang="ru-RU" dirty="0" smtClean="0"/>
              <a:t> 9:6:1</a:t>
            </a:r>
          </a:p>
          <a:p>
            <a:r>
              <a:rPr lang="ru-RU" dirty="0" smtClean="0"/>
              <a:t> 9:3:4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9634583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err="1">
                <a:solidFill>
                  <a:srgbClr val="C00000"/>
                </a:solidFill>
              </a:rPr>
              <a:t>Эпистаз</a:t>
            </a:r>
            <a:r>
              <a:rPr lang="ru-RU" sz="2800" dirty="0">
                <a:solidFill>
                  <a:srgbClr val="C00000"/>
                </a:solidFill>
              </a:rPr>
              <a:t> </a:t>
            </a:r>
            <a:r>
              <a:rPr lang="ru-RU" sz="2800" dirty="0"/>
              <a:t>— вид взаимодействия неаллельных генов, при котором одна пара генов подавляет (не дает проявиться в фенотипе) другую пару генов.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Ген-подавитель называют </a:t>
            </a:r>
            <a:r>
              <a:rPr lang="ru-RU" b="1" dirty="0" err="1"/>
              <a:t>эпистатичным</a:t>
            </a:r>
            <a:r>
              <a:rPr lang="ru-RU" dirty="0"/>
              <a:t> (эпистатическим), подавляемый ген — </a:t>
            </a:r>
            <a:r>
              <a:rPr lang="ru-RU" b="1" dirty="0"/>
              <a:t>гипостатичным</a:t>
            </a:r>
            <a:r>
              <a:rPr lang="ru-RU" dirty="0"/>
              <a:t> (гипостатическим).</a:t>
            </a:r>
          </a:p>
          <a:p>
            <a:r>
              <a:rPr lang="ru-RU" dirty="0"/>
              <a:t>Если </a:t>
            </a:r>
            <a:r>
              <a:rPr lang="ru-RU" dirty="0" err="1"/>
              <a:t>эпистатичный</a:t>
            </a:r>
            <a:r>
              <a:rPr lang="ru-RU" dirty="0"/>
              <a:t> ген не имеет собственного фенотипического проявления, то он называется </a:t>
            </a:r>
            <a:r>
              <a:rPr lang="ru-RU" b="1" dirty="0"/>
              <a:t>ингибитором</a:t>
            </a:r>
            <a:r>
              <a:rPr lang="ru-RU" dirty="0"/>
              <a:t> и обозначается буквой </a:t>
            </a:r>
            <a:r>
              <a:rPr lang="ru-RU" b="1" dirty="0"/>
              <a:t>I</a:t>
            </a:r>
            <a:r>
              <a:rPr lang="ru-RU" dirty="0"/>
              <a:t> (</a:t>
            </a:r>
            <a:r>
              <a:rPr lang="ru-RU" b="1" dirty="0"/>
              <a:t>i</a:t>
            </a:r>
            <a:r>
              <a:rPr lang="ru-RU" dirty="0"/>
              <a:t>).</a:t>
            </a:r>
          </a:p>
          <a:p>
            <a:r>
              <a:rPr lang="ru-RU" dirty="0"/>
              <a:t>Если </a:t>
            </a:r>
            <a:r>
              <a:rPr lang="ru-RU" dirty="0" err="1"/>
              <a:t>эпистатичный</a:t>
            </a:r>
            <a:r>
              <a:rPr lang="ru-RU" dirty="0"/>
              <a:t> ген — доминантный, то </a:t>
            </a:r>
            <a:r>
              <a:rPr lang="ru-RU" dirty="0" err="1"/>
              <a:t>эпистаз</a:t>
            </a:r>
            <a:r>
              <a:rPr lang="ru-RU" dirty="0"/>
              <a:t> также называется доминантным. Расщепление по фенотипу при доминантном </a:t>
            </a:r>
            <a:r>
              <a:rPr lang="ru-RU" dirty="0" err="1"/>
              <a:t>эпистазе</a:t>
            </a:r>
            <a:r>
              <a:rPr lang="ru-RU" dirty="0"/>
              <a:t> может идти в отношении 12:3:1, 13:3, 7:6:3. Если </a:t>
            </a:r>
            <a:r>
              <a:rPr lang="ru-RU" dirty="0" err="1"/>
              <a:t>эпистатичный</a:t>
            </a:r>
            <a:r>
              <a:rPr lang="ru-RU" dirty="0"/>
              <a:t> ген — рецессивный, то </a:t>
            </a:r>
            <a:r>
              <a:rPr lang="ru-RU" dirty="0" err="1"/>
              <a:t>эпистаз</a:t>
            </a:r>
            <a:r>
              <a:rPr lang="ru-RU" dirty="0"/>
              <a:t> называется рецессивным, и в этом случае расщепление по фенотипу может быть 9:3:4, 9:7, 13:3.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45479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b="1" dirty="0" smtClean="0">
                <a:solidFill>
                  <a:srgbClr val="C00000"/>
                </a:solidFill>
              </a:rPr>
              <a:t/>
            </a:r>
            <a:br>
              <a:rPr lang="ru-RU" sz="2400" b="1" dirty="0" smtClean="0">
                <a:solidFill>
                  <a:srgbClr val="C00000"/>
                </a:solidFill>
              </a:rPr>
            </a:br>
            <a:r>
              <a:rPr lang="ru-RU" sz="2400" b="1" dirty="0" smtClean="0">
                <a:solidFill>
                  <a:srgbClr val="C00000"/>
                </a:solidFill>
              </a:rPr>
              <a:t>Д</a:t>
            </a:r>
            <a:r>
              <a:rPr lang="ru-RU" sz="2400" b="1" dirty="0" smtClean="0">
                <a:solidFill>
                  <a:srgbClr val="C00000"/>
                </a:solidFill>
              </a:rPr>
              <a:t>оминантный </a:t>
            </a:r>
            <a:r>
              <a:rPr lang="ru-RU" sz="2400" b="1" dirty="0" err="1" smtClean="0">
                <a:solidFill>
                  <a:srgbClr val="C00000"/>
                </a:solidFill>
              </a:rPr>
              <a:t>эпистаз</a:t>
            </a:r>
            <a:r>
              <a:rPr lang="ru-RU" sz="2400" b="1" dirty="0" smtClean="0">
                <a:solidFill>
                  <a:srgbClr val="C00000"/>
                </a:solidFill>
              </a:rPr>
              <a:t>.</a:t>
            </a:r>
            <a:r>
              <a:rPr lang="ru-RU" sz="2400" dirty="0"/>
              <a:t> </a:t>
            </a:r>
            <a:r>
              <a:rPr lang="ru-RU" sz="2400" dirty="0"/>
              <a:t>Н</a:t>
            </a:r>
            <a:r>
              <a:rPr lang="ru-RU" sz="2400" dirty="0" smtClean="0"/>
              <a:t>аследование </a:t>
            </a:r>
            <a:r>
              <a:rPr lang="ru-RU" sz="2400" dirty="0"/>
              <a:t>белой окраски плодов тыквы. При этом ген </a:t>
            </a:r>
            <a:r>
              <a:rPr lang="ru-RU" sz="2400" b="1" dirty="0"/>
              <a:t>В</a:t>
            </a:r>
            <a:r>
              <a:rPr lang="ru-RU" sz="2400" dirty="0"/>
              <a:t> отвечает за желтую окраску плодов тыквы, </a:t>
            </a:r>
            <a:r>
              <a:rPr lang="ru-RU" sz="2400" b="1" dirty="0"/>
              <a:t>b</a:t>
            </a:r>
            <a:r>
              <a:rPr lang="ru-RU" sz="2400" dirty="0"/>
              <a:t> — зеленую окраску; </a:t>
            </a:r>
            <a:r>
              <a:rPr lang="ru-RU" sz="2400" b="1" dirty="0"/>
              <a:t>I</a:t>
            </a:r>
            <a:r>
              <a:rPr lang="ru-RU" sz="2400" dirty="0"/>
              <a:t> — </a:t>
            </a:r>
            <a:r>
              <a:rPr lang="ru-RU" sz="2400" dirty="0" err="1"/>
              <a:t>эпистатичный</a:t>
            </a:r>
            <a:r>
              <a:rPr lang="ru-RU" sz="2400" dirty="0"/>
              <a:t> ген, подавляет </a:t>
            </a:r>
            <a:r>
              <a:rPr lang="ru-RU" sz="2400" b="1" dirty="0"/>
              <a:t>В</a:t>
            </a:r>
            <a:r>
              <a:rPr lang="ru-RU" sz="2400" dirty="0"/>
              <a:t> и </a:t>
            </a:r>
            <a:r>
              <a:rPr lang="ru-RU" sz="2400" b="1" dirty="0"/>
              <a:t>b</a:t>
            </a:r>
            <a:r>
              <a:rPr lang="ru-RU" sz="2400" dirty="0"/>
              <a:t>, вызывая белую окраску; ген </a:t>
            </a:r>
            <a:r>
              <a:rPr lang="ru-RU" sz="2400" b="1" dirty="0"/>
              <a:t>i</a:t>
            </a:r>
            <a:r>
              <a:rPr lang="ru-RU" sz="2400" dirty="0"/>
              <a:t> на формирование окраски влияния не оказывает</a:t>
            </a:r>
            <a:r>
              <a:rPr lang="ru-RU" sz="2400" dirty="0" smtClean="0"/>
              <a:t>.</a:t>
            </a:r>
            <a:r>
              <a:rPr lang="ru-RU" sz="2400" dirty="0"/>
              <a:t>  </a:t>
            </a:r>
            <a:br>
              <a:rPr lang="ru-RU" sz="2400" dirty="0"/>
            </a:br>
            <a:endParaRPr lang="ru-RU" sz="24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/>
          </p:nvPr>
        </p:nvGraphicFramePr>
        <p:xfrm>
          <a:off x="1583708" y="3083747"/>
          <a:ext cx="6162114" cy="1013460"/>
        </p:xfrm>
        <a:graphic>
          <a:graphicData uri="http://schemas.openxmlformats.org/drawingml/2006/table">
            <a:tbl>
              <a:tblPr/>
              <a:tblGrid>
                <a:gridCol w="1958788">
                  <a:extLst>
                    <a:ext uri="{9D8B030D-6E8A-4147-A177-3AD203B41FA5}">
                      <a16:colId xmlns:a16="http://schemas.microsoft.com/office/drawing/2014/main" val="4002604875"/>
                    </a:ext>
                  </a:extLst>
                </a:gridCol>
                <a:gridCol w="1958788">
                  <a:extLst>
                    <a:ext uri="{9D8B030D-6E8A-4147-A177-3AD203B41FA5}">
                      <a16:colId xmlns:a16="http://schemas.microsoft.com/office/drawing/2014/main" val="1325030802"/>
                    </a:ext>
                  </a:extLst>
                </a:gridCol>
                <a:gridCol w="285750">
                  <a:extLst>
                    <a:ext uri="{9D8B030D-6E8A-4147-A177-3AD203B41FA5}">
                      <a16:colId xmlns:a16="http://schemas.microsoft.com/office/drawing/2014/main" val="4076465167"/>
                    </a:ext>
                  </a:extLst>
                </a:gridCol>
                <a:gridCol w="1958788">
                  <a:extLst>
                    <a:ext uri="{9D8B030D-6E8A-4147-A177-3AD203B41FA5}">
                      <a16:colId xmlns:a16="http://schemas.microsoft.com/office/drawing/2014/main" val="11027307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P</a:t>
                      </a: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♀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IiBb</a:t>
                      </a:r>
                      <a:r>
                        <a:rPr lang="en-US"/>
                        <a:t/>
                      </a:r>
                      <a:br>
                        <a:rPr lang="en-US"/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белая</a:t>
                      </a:r>
                      <a:endParaRPr lang="ru-RU"/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×</a:t>
                      </a: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♂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IiBb</a:t>
                      </a:r>
                      <a:r>
                        <a:rPr lang="en-US"/>
                        <a:t/>
                      </a:r>
                      <a:br>
                        <a:rPr lang="en-US"/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белая</a:t>
                      </a:r>
                      <a:endParaRPr lang="ru-RU"/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82808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ru-RU"/>
                        <a:t>Типы гамет </a:t>
                      </a: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  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 IB</a:t>
                      </a:r>
                      <a:r>
                        <a:rPr lang="en-US"/>
                        <a:t>    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 Ib</a:t>
                      </a:r>
                      <a:r>
                        <a:rPr lang="en-US"/>
                        <a:t>    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 iB</a:t>
                      </a:r>
                      <a:r>
                        <a:rPr lang="en-US"/>
                        <a:t>    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 ib</a:t>
                      </a:r>
                      <a:r>
                        <a:rPr lang="en-US"/>
                        <a:t> </a:t>
                      </a: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 </a:t>
                      </a: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  </a:t>
                      </a:r>
                      <a:r>
                        <a:rPr lang="en-US" b="1" dirty="0">
                          <a:solidFill>
                            <a:srgbClr val="0B6C24"/>
                          </a:solidFill>
                          <a:effectLst/>
                        </a:rPr>
                        <a:t> IB</a:t>
                      </a:r>
                      <a:r>
                        <a:rPr lang="en-US" dirty="0"/>
                        <a:t>    </a:t>
                      </a:r>
                      <a:r>
                        <a:rPr lang="en-US" b="1" dirty="0">
                          <a:solidFill>
                            <a:srgbClr val="0B6C24"/>
                          </a:solidFill>
                          <a:effectLst/>
                        </a:rPr>
                        <a:t> </a:t>
                      </a:r>
                      <a:r>
                        <a:rPr lang="en-US" b="1" dirty="0" err="1">
                          <a:solidFill>
                            <a:srgbClr val="0B6C24"/>
                          </a:solidFill>
                          <a:effectLst/>
                        </a:rPr>
                        <a:t>Ib</a:t>
                      </a:r>
                      <a:r>
                        <a:rPr lang="en-US" dirty="0"/>
                        <a:t>    </a:t>
                      </a:r>
                      <a:r>
                        <a:rPr lang="en-US" b="1" dirty="0">
                          <a:solidFill>
                            <a:srgbClr val="0B6C24"/>
                          </a:solidFill>
                          <a:effectLst/>
                        </a:rPr>
                        <a:t> </a:t>
                      </a:r>
                      <a:r>
                        <a:rPr lang="en-US" b="1" dirty="0" err="1">
                          <a:solidFill>
                            <a:srgbClr val="0B6C24"/>
                          </a:solidFill>
                          <a:effectLst/>
                        </a:rPr>
                        <a:t>iB</a:t>
                      </a:r>
                      <a:r>
                        <a:rPr lang="en-US" dirty="0"/>
                        <a:t>    </a:t>
                      </a:r>
                      <a:r>
                        <a:rPr lang="en-US" b="1" dirty="0">
                          <a:solidFill>
                            <a:srgbClr val="0B6C24"/>
                          </a:solidFill>
                          <a:effectLst/>
                        </a:rPr>
                        <a:t> </a:t>
                      </a:r>
                      <a:r>
                        <a:rPr lang="en-US" b="1" dirty="0" err="1">
                          <a:solidFill>
                            <a:srgbClr val="0B6C24"/>
                          </a:solidFill>
                          <a:effectLst/>
                        </a:rPr>
                        <a:t>ib</a:t>
                      </a:r>
                      <a:r>
                        <a:rPr lang="en-US" dirty="0"/>
                        <a:t> </a:t>
                      </a: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5107058"/>
                  </a:ext>
                </a:extLst>
              </a:tr>
            </a:tbl>
          </a:graphicData>
        </a:graphic>
      </p:graphicFrame>
      <p:pic>
        <p:nvPicPr>
          <p:cNvPr id="6145" name="Picture 1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428" y="3083271"/>
            <a:ext cx="314325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428" y="3083271"/>
            <a:ext cx="314325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428" y="3083271"/>
            <a:ext cx="314325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428" y="3083271"/>
            <a:ext cx="314325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428" y="3083271"/>
            <a:ext cx="314325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428" y="3083271"/>
            <a:ext cx="314325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1" name="Picture 7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428" y="3083271"/>
            <a:ext cx="314325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428" y="3083271"/>
            <a:ext cx="314325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1583428" y="308327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9457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>Белая </a:t>
            </a:r>
            <a:r>
              <a:rPr lang="ru-RU" sz="2400" dirty="0"/>
              <a:t>окраска плодов тыквы — 12/16, желтая окраска плодов тыквы — 3/16, зеленая окраска плодов тыквы — 1/16. Расщепление по фенотипу 12:3:1.</a:t>
            </a:r>
            <a:br>
              <a:rPr lang="ru-RU" sz="2400" dirty="0"/>
            </a:b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736599" y="2514600"/>
          <a:ext cx="10515602" cy="3850164"/>
        </p:xfrm>
        <a:graphic>
          <a:graphicData uri="http://schemas.openxmlformats.org/drawingml/2006/table">
            <a:tbl>
              <a:tblPr/>
              <a:tblGrid>
                <a:gridCol w="1506141">
                  <a:extLst>
                    <a:ext uri="{9D8B030D-6E8A-4147-A177-3AD203B41FA5}">
                      <a16:colId xmlns:a16="http://schemas.microsoft.com/office/drawing/2014/main" val="2682365927"/>
                    </a:ext>
                  </a:extLst>
                </a:gridCol>
                <a:gridCol w="1506141">
                  <a:extLst>
                    <a:ext uri="{9D8B030D-6E8A-4147-A177-3AD203B41FA5}">
                      <a16:colId xmlns:a16="http://schemas.microsoft.com/office/drawing/2014/main" val="1496912647"/>
                    </a:ext>
                  </a:extLst>
                </a:gridCol>
                <a:gridCol w="1506141">
                  <a:extLst>
                    <a:ext uri="{9D8B030D-6E8A-4147-A177-3AD203B41FA5}">
                      <a16:colId xmlns:a16="http://schemas.microsoft.com/office/drawing/2014/main" val="3012037971"/>
                    </a:ext>
                  </a:extLst>
                </a:gridCol>
                <a:gridCol w="1506141">
                  <a:extLst>
                    <a:ext uri="{9D8B030D-6E8A-4147-A177-3AD203B41FA5}">
                      <a16:colId xmlns:a16="http://schemas.microsoft.com/office/drawing/2014/main" val="3085953020"/>
                    </a:ext>
                  </a:extLst>
                </a:gridCol>
                <a:gridCol w="2245519">
                  <a:extLst>
                    <a:ext uri="{9D8B030D-6E8A-4147-A177-3AD203B41FA5}">
                      <a16:colId xmlns:a16="http://schemas.microsoft.com/office/drawing/2014/main" val="504427834"/>
                    </a:ext>
                  </a:extLst>
                </a:gridCol>
                <a:gridCol w="2245519">
                  <a:extLst>
                    <a:ext uri="{9D8B030D-6E8A-4147-A177-3AD203B41FA5}">
                      <a16:colId xmlns:a16="http://schemas.microsoft.com/office/drawing/2014/main" val="2926915530"/>
                    </a:ext>
                  </a:extLst>
                </a:gridCol>
              </a:tblGrid>
              <a:tr h="809784"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solidFill>
                            <a:srgbClr val="0B6C24"/>
                          </a:solidFill>
                          <a:effectLst/>
                        </a:rPr>
                        <a:t>IB</a:t>
                      </a:r>
                      <a:endParaRPr lang="en-US" sz="1800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b="1" dirty="0" err="1">
                          <a:solidFill>
                            <a:srgbClr val="0B6C24"/>
                          </a:solidFill>
                          <a:effectLst/>
                        </a:rPr>
                        <a:t>Ib</a:t>
                      </a:r>
                      <a:endParaRPr lang="en-US" sz="1800" dirty="0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solidFill>
                            <a:srgbClr val="0B6C24"/>
                          </a:solidFill>
                          <a:effectLst/>
                        </a:rPr>
                        <a:t>iB</a:t>
                      </a:r>
                      <a:endParaRPr lang="en-US" sz="1800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solidFill>
                            <a:srgbClr val="0B6C24"/>
                          </a:solidFill>
                          <a:effectLst/>
                        </a:rPr>
                        <a:t>ib</a:t>
                      </a:r>
                      <a:endParaRPr lang="en-US" sz="1800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74801"/>
                  </a:ext>
                </a:extLst>
              </a:tr>
              <a:tr h="3886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800">
                          <a:effectLst/>
                        </a:rPr>
                        <a:t>♀</a:t>
                      </a:r>
                    </a:p>
                  </a:txBody>
                  <a:tcPr marL="57150" marR="57150" marT="57150" marB="57150" anchor="b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800">
                          <a:effectLst/>
                        </a:rPr>
                        <a:t> </a:t>
                      </a: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75904531"/>
                  </a:ext>
                </a:extLst>
              </a:tr>
              <a:tr h="6629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solidFill>
                            <a:srgbClr val="0B6C24"/>
                          </a:solidFill>
                          <a:effectLst/>
                        </a:rPr>
                        <a:t>IB</a:t>
                      </a:r>
                      <a:endParaRPr lang="en-US" sz="1800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solidFill>
                            <a:srgbClr val="0B6C24"/>
                          </a:solidFill>
                          <a:effectLst/>
                        </a:rPr>
                        <a:t>IIBB</a:t>
                      </a:r>
                      <a:r>
                        <a:rPr lang="en-US" sz="1800">
                          <a:effectLst/>
                        </a:rPr>
                        <a:t/>
                      </a:r>
                      <a:br>
                        <a:rPr lang="en-US" sz="1800">
                          <a:effectLst/>
                        </a:rPr>
                      </a:b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белая</a:t>
                      </a:r>
                      <a:endParaRPr lang="ru-RU" sz="1800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solidFill>
                            <a:srgbClr val="0B6C24"/>
                          </a:solidFill>
                          <a:effectLst/>
                        </a:rPr>
                        <a:t>IIBb</a:t>
                      </a:r>
                      <a:r>
                        <a:rPr lang="en-US" sz="1800">
                          <a:effectLst/>
                        </a:rPr>
                        <a:t/>
                      </a:r>
                      <a:br>
                        <a:rPr lang="en-US" sz="1800">
                          <a:effectLst/>
                        </a:rPr>
                      </a:b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белая</a:t>
                      </a:r>
                      <a:endParaRPr lang="ru-RU" sz="1800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solidFill>
                            <a:srgbClr val="0B6C24"/>
                          </a:solidFill>
                          <a:effectLst/>
                        </a:rPr>
                        <a:t>IiBB</a:t>
                      </a:r>
                      <a:r>
                        <a:rPr lang="en-US" sz="1800">
                          <a:effectLst/>
                        </a:rPr>
                        <a:t/>
                      </a:r>
                      <a:br>
                        <a:rPr lang="en-US" sz="1800">
                          <a:effectLst/>
                        </a:rPr>
                      </a:b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белая</a:t>
                      </a:r>
                      <a:endParaRPr lang="ru-RU" sz="1800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solidFill>
                            <a:srgbClr val="0B6C24"/>
                          </a:solidFill>
                          <a:effectLst/>
                        </a:rPr>
                        <a:t>IiBb</a:t>
                      </a:r>
                      <a:r>
                        <a:rPr lang="en-US" sz="1800">
                          <a:effectLst/>
                        </a:rPr>
                        <a:t/>
                      </a:r>
                      <a:br>
                        <a:rPr lang="en-US" sz="1800">
                          <a:effectLst/>
                        </a:rPr>
                      </a:b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белая</a:t>
                      </a:r>
                      <a:endParaRPr lang="ru-RU" sz="1800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015476"/>
                  </a:ext>
                </a:extLst>
              </a:tr>
              <a:tr h="6629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solidFill>
                            <a:srgbClr val="0B6C24"/>
                          </a:solidFill>
                          <a:effectLst/>
                        </a:rPr>
                        <a:t>Ib</a:t>
                      </a:r>
                      <a:endParaRPr lang="en-US" sz="1800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solidFill>
                            <a:srgbClr val="0B6C24"/>
                          </a:solidFill>
                          <a:effectLst/>
                        </a:rPr>
                        <a:t>IIBb</a:t>
                      </a:r>
                      <a:r>
                        <a:rPr lang="en-US" sz="1800">
                          <a:effectLst/>
                        </a:rPr>
                        <a:t/>
                      </a:r>
                      <a:br>
                        <a:rPr lang="en-US" sz="1800">
                          <a:effectLst/>
                        </a:rPr>
                      </a:b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белая</a:t>
                      </a:r>
                      <a:endParaRPr lang="ru-RU" sz="1800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solidFill>
                            <a:srgbClr val="0B6C24"/>
                          </a:solidFill>
                          <a:effectLst/>
                        </a:rPr>
                        <a:t>IIbb</a:t>
                      </a:r>
                      <a:r>
                        <a:rPr lang="en-US" sz="1800">
                          <a:effectLst/>
                        </a:rPr>
                        <a:t/>
                      </a:r>
                      <a:br>
                        <a:rPr lang="en-US" sz="1800">
                          <a:effectLst/>
                        </a:rPr>
                      </a:b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белая</a:t>
                      </a:r>
                      <a:endParaRPr lang="ru-RU" sz="1800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solidFill>
                            <a:srgbClr val="0B6C24"/>
                          </a:solidFill>
                          <a:effectLst/>
                        </a:rPr>
                        <a:t>IiBb</a:t>
                      </a:r>
                      <a:r>
                        <a:rPr lang="en-US" sz="1800">
                          <a:effectLst/>
                        </a:rPr>
                        <a:t/>
                      </a:r>
                      <a:br>
                        <a:rPr lang="en-US" sz="1800">
                          <a:effectLst/>
                        </a:rPr>
                      </a:b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белая</a:t>
                      </a:r>
                      <a:endParaRPr lang="ru-RU" sz="1800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solidFill>
                            <a:srgbClr val="0B6C24"/>
                          </a:solidFill>
                          <a:effectLst/>
                        </a:rPr>
                        <a:t>Iibb</a:t>
                      </a:r>
                      <a:r>
                        <a:rPr lang="en-US" sz="1800">
                          <a:effectLst/>
                        </a:rPr>
                        <a:t/>
                      </a:r>
                      <a:br>
                        <a:rPr lang="en-US" sz="1800">
                          <a:effectLst/>
                        </a:rPr>
                      </a:b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белая</a:t>
                      </a:r>
                      <a:endParaRPr lang="ru-RU" sz="1800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4737171"/>
                  </a:ext>
                </a:extLst>
              </a:tr>
              <a:tr h="6629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solidFill>
                            <a:srgbClr val="0B6C24"/>
                          </a:solidFill>
                          <a:effectLst/>
                        </a:rPr>
                        <a:t>iB</a:t>
                      </a:r>
                      <a:endParaRPr lang="en-US" sz="1800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solidFill>
                            <a:srgbClr val="0B6C24"/>
                          </a:solidFill>
                          <a:effectLst/>
                        </a:rPr>
                        <a:t>IiBB</a:t>
                      </a:r>
                      <a:r>
                        <a:rPr lang="en-US" sz="1800">
                          <a:effectLst/>
                        </a:rPr>
                        <a:t/>
                      </a:r>
                      <a:br>
                        <a:rPr lang="en-US" sz="1800">
                          <a:effectLst/>
                        </a:rPr>
                      </a:b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белая</a:t>
                      </a:r>
                      <a:endParaRPr lang="ru-RU" sz="1800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solidFill>
                            <a:srgbClr val="0B6C24"/>
                          </a:solidFill>
                          <a:effectLst/>
                        </a:rPr>
                        <a:t>IiBb</a:t>
                      </a:r>
                      <a:r>
                        <a:rPr lang="en-US" sz="1800">
                          <a:effectLst/>
                        </a:rPr>
                        <a:t/>
                      </a:r>
                      <a:br>
                        <a:rPr lang="en-US" sz="1800">
                          <a:effectLst/>
                        </a:rPr>
                      </a:b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белая</a:t>
                      </a:r>
                      <a:endParaRPr lang="ru-RU" sz="1800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solidFill>
                            <a:srgbClr val="0B6C24"/>
                          </a:solidFill>
                          <a:effectLst/>
                        </a:rPr>
                        <a:t>iiBB</a:t>
                      </a:r>
                      <a:r>
                        <a:rPr lang="en-US" sz="1800">
                          <a:effectLst/>
                        </a:rPr>
                        <a:t/>
                      </a:r>
                      <a:br>
                        <a:rPr lang="en-US" sz="1800">
                          <a:effectLst/>
                        </a:rPr>
                      </a:b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желтая</a:t>
                      </a:r>
                      <a:endParaRPr lang="ru-RU" sz="1800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solidFill>
                            <a:srgbClr val="0B6C24"/>
                          </a:solidFill>
                          <a:effectLst/>
                        </a:rPr>
                        <a:t>iiBb</a:t>
                      </a:r>
                      <a:r>
                        <a:rPr lang="en-US" sz="1800">
                          <a:effectLst/>
                        </a:rPr>
                        <a:t/>
                      </a:r>
                      <a:br>
                        <a:rPr lang="en-US" sz="1800">
                          <a:effectLst/>
                        </a:rPr>
                      </a:b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желтая</a:t>
                      </a:r>
                      <a:endParaRPr lang="ru-RU" sz="1800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5614514"/>
                  </a:ext>
                </a:extLst>
              </a:tr>
              <a:tr h="66294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solidFill>
                            <a:srgbClr val="0B6C24"/>
                          </a:solidFill>
                          <a:effectLst/>
                        </a:rPr>
                        <a:t>ib</a:t>
                      </a:r>
                      <a:endParaRPr lang="en-US" sz="1800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solidFill>
                            <a:srgbClr val="0B6C24"/>
                          </a:solidFill>
                          <a:effectLst/>
                        </a:rPr>
                        <a:t>IiBb</a:t>
                      </a:r>
                      <a:r>
                        <a:rPr lang="en-US" sz="1800">
                          <a:effectLst/>
                        </a:rPr>
                        <a:t/>
                      </a:r>
                      <a:br>
                        <a:rPr lang="en-US" sz="1800">
                          <a:effectLst/>
                        </a:rPr>
                      </a:b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белая</a:t>
                      </a:r>
                      <a:endParaRPr lang="ru-RU" sz="1800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solidFill>
                            <a:srgbClr val="0B6C24"/>
                          </a:solidFill>
                          <a:effectLst/>
                        </a:rPr>
                        <a:t>Iibb</a:t>
                      </a:r>
                      <a:r>
                        <a:rPr lang="en-US" sz="1800">
                          <a:effectLst/>
                        </a:rPr>
                        <a:t/>
                      </a:r>
                      <a:br>
                        <a:rPr lang="en-US" sz="1800">
                          <a:effectLst/>
                        </a:rPr>
                      </a:b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белая</a:t>
                      </a:r>
                      <a:endParaRPr lang="ru-RU" sz="1800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>
                          <a:solidFill>
                            <a:srgbClr val="0B6C24"/>
                          </a:solidFill>
                          <a:effectLst/>
                        </a:rPr>
                        <a:t>iiBb</a:t>
                      </a:r>
                      <a:r>
                        <a:rPr lang="en-US" sz="1800">
                          <a:effectLst/>
                        </a:rPr>
                        <a:t/>
                      </a:r>
                      <a:br>
                        <a:rPr lang="en-US" sz="1800">
                          <a:effectLst/>
                        </a:rPr>
                      </a:br>
                      <a:r>
                        <a:rPr lang="ru-RU" sz="1800">
                          <a:solidFill>
                            <a:srgbClr val="000000"/>
                          </a:solidFill>
                          <a:effectLst/>
                        </a:rPr>
                        <a:t>желтая</a:t>
                      </a:r>
                      <a:endParaRPr lang="ru-RU" sz="1800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>
                          <a:solidFill>
                            <a:srgbClr val="0B6C24"/>
                          </a:solidFill>
                          <a:effectLst/>
                        </a:rPr>
                        <a:t>iibb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</a:rPr>
                        <a:t>зелена</a:t>
                      </a:r>
                      <a:endParaRPr lang="ru-RU" sz="1800" dirty="0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4335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94480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>
                <a:solidFill>
                  <a:srgbClr val="C00000"/>
                </a:solidFill>
              </a:rPr>
              <a:t>Р</a:t>
            </a:r>
            <a:r>
              <a:rPr lang="ru-RU" sz="2800" b="1" dirty="0" smtClean="0">
                <a:solidFill>
                  <a:srgbClr val="C00000"/>
                </a:solidFill>
              </a:rPr>
              <a:t>ецессивный </a:t>
            </a:r>
            <a:r>
              <a:rPr lang="ru-RU" sz="2800" b="1" dirty="0" err="1" smtClean="0">
                <a:solidFill>
                  <a:srgbClr val="C00000"/>
                </a:solidFill>
              </a:rPr>
              <a:t>эпистаз</a:t>
            </a:r>
            <a:r>
              <a:rPr lang="ru-RU" sz="2800" b="1" dirty="0" smtClean="0">
                <a:solidFill>
                  <a:srgbClr val="C00000"/>
                </a:solidFill>
              </a:rPr>
              <a:t>.</a:t>
            </a:r>
            <a:r>
              <a:rPr lang="ru-RU" sz="2800" dirty="0"/>
              <a:t> </a:t>
            </a:r>
            <a:r>
              <a:rPr lang="ru-RU" sz="2800" dirty="0"/>
              <a:t>Н</a:t>
            </a:r>
            <a:r>
              <a:rPr lang="ru-RU" sz="2800" dirty="0" smtClean="0"/>
              <a:t>аследование </a:t>
            </a:r>
            <a:r>
              <a:rPr lang="ru-RU" sz="2800" dirty="0"/>
              <a:t>белой окраски шерсти у мышей. </a:t>
            </a:r>
            <a:r>
              <a:rPr lang="ru-RU" sz="2800" dirty="0"/>
              <a:t>Г</a:t>
            </a:r>
            <a:r>
              <a:rPr lang="ru-RU" sz="2800" dirty="0" smtClean="0"/>
              <a:t>ен</a:t>
            </a:r>
            <a:r>
              <a:rPr lang="ru-RU" sz="2800" dirty="0"/>
              <a:t> </a:t>
            </a:r>
            <a:r>
              <a:rPr lang="ru-RU" sz="2800" b="1" dirty="0"/>
              <a:t>А</a:t>
            </a:r>
            <a:r>
              <a:rPr lang="ru-RU" sz="2800" dirty="0"/>
              <a:t> отвечает за серую окраску шерсти, </a:t>
            </a:r>
            <a:r>
              <a:rPr lang="ru-RU" sz="2800" b="1" dirty="0"/>
              <a:t>а</a:t>
            </a:r>
            <a:r>
              <a:rPr lang="ru-RU" sz="2800" dirty="0"/>
              <a:t> — за черную окраску, </a:t>
            </a:r>
            <a:r>
              <a:rPr lang="ru-RU" sz="2800" b="1" dirty="0"/>
              <a:t>I</a:t>
            </a:r>
            <a:r>
              <a:rPr lang="ru-RU" sz="2800" dirty="0"/>
              <a:t> — не оказывает влияния на проявление признака, </a:t>
            </a:r>
            <a:r>
              <a:rPr lang="ru-RU" sz="2800" b="1" dirty="0"/>
              <a:t>i</a:t>
            </a:r>
            <a:r>
              <a:rPr lang="ru-RU" sz="2800" dirty="0"/>
              <a:t> — </a:t>
            </a:r>
            <a:r>
              <a:rPr lang="ru-RU" sz="2800" dirty="0" err="1"/>
              <a:t>эпистатичный</a:t>
            </a:r>
            <a:r>
              <a:rPr lang="ru-RU" sz="2800" dirty="0"/>
              <a:t> ген, подавляющий гены </a:t>
            </a:r>
            <a:r>
              <a:rPr lang="ru-RU" sz="2800" b="1" dirty="0"/>
              <a:t>А</a:t>
            </a:r>
            <a:r>
              <a:rPr lang="ru-RU" sz="2800" dirty="0"/>
              <a:t> и </a:t>
            </a:r>
            <a:r>
              <a:rPr lang="ru-RU" sz="2800" b="1" dirty="0"/>
              <a:t>а</a:t>
            </a:r>
            <a:r>
              <a:rPr lang="ru-RU" sz="2800" dirty="0"/>
              <a:t> и вызывающий белую окраску</a:t>
            </a:r>
            <a:r>
              <a:rPr lang="ru-RU" sz="2800" dirty="0" smtClean="0"/>
              <a:t>.</a:t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60400" y="30876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/>
          </p:nvPr>
        </p:nvGraphicFramePr>
        <p:xfrm>
          <a:off x="1126062" y="2584768"/>
          <a:ext cx="7501476" cy="1005840"/>
        </p:xfrm>
        <a:graphic>
          <a:graphicData uri="http://schemas.openxmlformats.org/drawingml/2006/table">
            <a:tbl>
              <a:tblPr/>
              <a:tblGrid>
                <a:gridCol w="2405242">
                  <a:extLst>
                    <a:ext uri="{9D8B030D-6E8A-4147-A177-3AD203B41FA5}">
                      <a16:colId xmlns:a16="http://schemas.microsoft.com/office/drawing/2014/main" val="1863517581"/>
                    </a:ext>
                  </a:extLst>
                </a:gridCol>
                <a:gridCol w="2405242">
                  <a:extLst>
                    <a:ext uri="{9D8B030D-6E8A-4147-A177-3AD203B41FA5}">
                      <a16:colId xmlns:a16="http://schemas.microsoft.com/office/drawing/2014/main" val="842868965"/>
                    </a:ext>
                  </a:extLst>
                </a:gridCol>
                <a:gridCol w="285750">
                  <a:extLst>
                    <a:ext uri="{9D8B030D-6E8A-4147-A177-3AD203B41FA5}">
                      <a16:colId xmlns:a16="http://schemas.microsoft.com/office/drawing/2014/main" val="3320880418"/>
                    </a:ext>
                  </a:extLst>
                </a:gridCol>
                <a:gridCol w="2405242">
                  <a:extLst>
                    <a:ext uri="{9D8B030D-6E8A-4147-A177-3AD203B41FA5}">
                      <a16:colId xmlns:a16="http://schemas.microsoft.com/office/drawing/2014/main" val="272528812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P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♀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IiAa</a:t>
                      </a:r>
                      <a:r>
                        <a:rPr lang="en-US"/>
                        <a:t/>
                      </a:r>
                      <a:br>
                        <a:rPr lang="en-US"/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серая</a:t>
                      </a:r>
                      <a:endParaRPr lang="ru-RU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×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♂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IiAa</a:t>
                      </a:r>
                      <a:r>
                        <a:rPr lang="en-US"/>
                        <a:t/>
                      </a:r>
                      <a:br>
                        <a:rPr lang="en-US"/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серая</a:t>
                      </a:r>
                      <a:endParaRPr lang="ru-RU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853546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ru-RU"/>
                        <a:t>Типы гамет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  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 IA</a:t>
                      </a:r>
                      <a:r>
                        <a:rPr lang="en-US"/>
                        <a:t>    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 Ia</a:t>
                      </a:r>
                      <a:r>
                        <a:rPr lang="en-US"/>
                        <a:t>    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 iA</a:t>
                      </a:r>
                      <a:r>
                        <a:rPr lang="en-US"/>
                        <a:t>    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 ia</a:t>
                      </a:r>
                      <a:r>
                        <a:rPr lang="en-US"/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/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  </a:t>
                      </a:r>
                      <a:r>
                        <a:rPr lang="en-US" b="1" dirty="0">
                          <a:solidFill>
                            <a:srgbClr val="0B6C24"/>
                          </a:solidFill>
                          <a:effectLst/>
                        </a:rPr>
                        <a:t> IA</a:t>
                      </a:r>
                      <a:r>
                        <a:rPr lang="en-US" dirty="0"/>
                        <a:t>    </a:t>
                      </a:r>
                      <a:r>
                        <a:rPr lang="en-US" b="1" dirty="0">
                          <a:solidFill>
                            <a:srgbClr val="0B6C24"/>
                          </a:solidFill>
                          <a:effectLst/>
                        </a:rPr>
                        <a:t> </a:t>
                      </a:r>
                      <a:r>
                        <a:rPr lang="en-US" b="1" dirty="0" err="1">
                          <a:solidFill>
                            <a:srgbClr val="0B6C24"/>
                          </a:solidFill>
                          <a:effectLst/>
                        </a:rPr>
                        <a:t>Ia</a:t>
                      </a:r>
                      <a:r>
                        <a:rPr lang="en-US" dirty="0"/>
                        <a:t>    </a:t>
                      </a:r>
                      <a:r>
                        <a:rPr lang="en-US" b="1" dirty="0">
                          <a:solidFill>
                            <a:srgbClr val="0B6C24"/>
                          </a:solidFill>
                          <a:effectLst/>
                        </a:rPr>
                        <a:t> </a:t>
                      </a:r>
                      <a:r>
                        <a:rPr lang="en-US" b="1" dirty="0" err="1">
                          <a:solidFill>
                            <a:srgbClr val="0B6C24"/>
                          </a:solidFill>
                          <a:effectLst/>
                        </a:rPr>
                        <a:t>iA</a:t>
                      </a:r>
                      <a:r>
                        <a:rPr lang="en-US" dirty="0"/>
                        <a:t>    </a:t>
                      </a:r>
                      <a:r>
                        <a:rPr lang="en-US" b="1" dirty="0">
                          <a:solidFill>
                            <a:srgbClr val="0B6C24"/>
                          </a:solidFill>
                          <a:effectLst/>
                        </a:rPr>
                        <a:t> </a:t>
                      </a:r>
                      <a:r>
                        <a:rPr lang="en-US" b="1" dirty="0" err="1">
                          <a:solidFill>
                            <a:srgbClr val="0B6C24"/>
                          </a:solidFill>
                          <a:effectLst/>
                        </a:rPr>
                        <a:t>ia</a:t>
                      </a:r>
                      <a:r>
                        <a:rPr lang="en-US" dirty="0"/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3560323"/>
                  </a:ext>
                </a:extLst>
              </a:tr>
            </a:tbl>
          </a:graphicData>
        </a:graphic>
      </p:graphicFrame>
      <p:pic>
        <p:nvPicPr>
          <p:cNvPr id="7170" name="Picture 2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538" y="2585244"/>
            <a:ext cx="314325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538" y="2585244"/>
            <a:ext cx="314325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538" y="2585244"/>
            <a:ext cx="314325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3" name="Picture 5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538" y="2585244"/>
            <a:ext cx="314325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538" y="2585244"/>
            <a:ext cx="314325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5" name="Picture 7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538" y="2585244"/>
            <a:ext cx="314325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6" name="Picture 8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538" y="2585244"/>
            <a:ext cx="314325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7" name="Picture 9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538" y="2585244"/>
            <a:ext cx="314325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20965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>Серая </a:t>
            </a:r>
            <a:r>
              <a:rPr lang="ru-RU" sz="2800" dirty="0"/>
              <a:t>окраска шерсти у мышей — 9/16, черная окраска шерсти у мышей — 3/16, белая окраска шерсти у мышей — 4/16. Расщепление по фенотипу 9:3:4. </a:t>
            </a:r>
            <a:r>
              <a:rPr lang="en-US" sz="2800" dirty="0"/>
              <a:t>       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660400" y="2286794"/>
          <a:ext cx="10515600" cy="3429000"/>
        </p:xfrm>
        <a:graphic>
          <a:graphicData uri="http://schemas.openxmlformats.org/drawingml/2006/table">
            <a:tbl>
              <a:tblPr/>
              <a:tblGrid>
                <a:gridCol w="1752600">
                  <a:extLst>
                    <a:ext uri="{9D8B030D-6E8A-4147-A177-3AD203B41FA5}">
                      <a16:colId xmlns:a16="http://schemas.microsoft.com/office/drawing/2014/main" val="1815858944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500190796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0899441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8092010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54967818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51866423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 </a:t>
                      </a: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>
                          <a:effectLst/>
                        </a:rPr>
                        <a:t>♂</a:t>
                      </a: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IA</a:t>
                      </a:r>
                      <a:endParaRPr lang="en-US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Ia</a:t>
                      </a:r>
                      <a:endParaRPr lang="en-US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iA</a:t>
                      </a:r>
                      <a:endParaRPr lang="en-US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ia</a:t>
                      </a:r>
                      <a:endParaRPr lang="en-US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83418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ru-RU">
                          <a:effectLst/>
                        </a:rPr>
                        <a:t>♀</a:t>
                      </a:r>
                    </a:p>
                  </a:txBody>
                  <a:tcPr marL="57150" marR="57150" marT="57150" marB="57150" anchor="b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 </a:t>
                      </a: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1901890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IA</a:t>
                      </a:r>
                      <a:endParaRPr lang="en-US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IIAA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серая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IIAa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серая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IiAA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серая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IiAa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серая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4596276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Ia</a:t>
                      </a:r>
                      <a:endParaRPr lang="en-US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IIAa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серая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IIaa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черная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IiAa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серая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Iiaa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черная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3219095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iA</a:t>
                      </a:r>
                      <a:endParaRPr lang="en-US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IiAA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серая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IiAa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серая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iiAA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белая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iiAa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белая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0151801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ia</a:t>
                      </a:r>
                      <a:endParaRPr lang="en-US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IiAa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серая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Iiaa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черная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iiAa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белая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rgbClr val="0B6C24"/>
                          </a:solidFill>
                          <a:effectLst/>
                        </a:rPr>
                        <a:t>iiaa</a:t>
                      </a:r>
                      <a:r>
                        <a:rPr lang="en-US" dirty="0">
                          <a:effectLst/>
                        </a:rPr>
                        <a:t/>
                      </a:r>
                      <a:br>
                        <a:rPr lang="en-US" dirty="0">
                          <a:effectLst/>
                        </a:rPr>
                      </a:br>
                      <a:r>
                        <a:rPr lang="ru-RU" dirty="0">
                          <a:solidFill>
                            <a:srgbClr val="000000"/>
                          </a:solidFill>
                          <a:effectLst/>
                        </a:rPr>
                        <a:t>белая</a:t>
                      </a:r>
                      <a:endParaRPr lang="ru-RU" dirty="0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7515037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60400" y="308768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2289" name="Picture 1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14325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0" name="Picture 2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14325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1" name="Picture 3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14325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2" name="Picture 4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14325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3" name="Picture 5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14325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4" name="Picture 6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14325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5" name="Picture 7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14325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6" name="Picture 8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14325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79712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Полимерия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Это вид взаимодействия двух и более пар неаллельных генов, доминантные аллели которых однозначно влияют на развитие одного и того же признака. Полимерное действие генов может быть </a:t>
            </a:r>
            <a:r>
              <a:rPr lang="ru-RU" b="1" dirty="0"/>
              <a:t>кумулятивным</a:t>
            </a:r>
            <a:r>
              <a:rPr lang="ru-RU" dirty="0"/>
              <a:t> и </a:t>
            </a:r>
            <a:r>
              <a:rPr lang="ru-RU" b="1" dirty="0"/>
              <a:t>некумулятивным</a:t>
            </a:r>
            <a:r>
              <a:rPr lang="ru-RU" dirty="0"/>
              <a:t>. При кумулятивной полимерии интенсивность значения признака зависит от суммирующего действия генов: чем больше доминантных аллелей, тем больше степень выраженности признака. При некумулятивной полимерии количество доминантных аллелей на степень выраженности признака не влияет, и признак проявляется при наличии хотя бы одного из доминантных аллелей. Полимерные гены обозначаются одной буквой, аллели одного локуса имеют одинаковый цифровой индекс, например </a:t>
            </a:r>
            <a:r>
              <a:rPr lang="ru-RU" b="1" dirty="0"/>
              <a:t>А</a:t>
            </a:r>
            <a:r>
              <a:rPr lang="ru-RU" b="1" baseline="-25000" dirty="0"/>
              <a:t>1</a:t>
            </a:r>
            <a:r>
              <a:rPr lang="ru-RU" b="1" dirty="0"/>
              <a:t>а</a:t>
            </a:r>
            <a:r>
              <a:rPr lang="ru-RU" b="1" baseline="-25000" dirty="0"/>
              <a:t>1</a:t>
            </a:r>
            <a:r>
              <a:rPr lang="ru-RU" b="1" dirty="0"/>
              <a:t>А</a:t>
            </a:r>
            <a:r>
              <a:rPr lang="ru-RU" b="1" baseline="-25000" dirty="0"/>
              <a:t>2</a:t>
            </a:r>
            <a:r>
              <a:rPr lang="ru-RU" b="1" dirty="0"/>
              <a:t>а</a:t>
            </a:r>
            <a:r>
              <a:rPr lang="ru-RU" b="1" baseline="-25000" dirty="0"/>
              <a:t>2</a:t>
            </a:r>
            <a:r>
              <a:rPr lang="ru-RU" b="1" dirty="0"/>
              <a:t>А</a:t>
            </a:r>
            <a:r>
              <a:rPr lang="ru-RU" b="1" baseline="-25000" dirty="0"/>
              <a:t>3</a:t>
            </a:r>
            <a:r>
              <a:rPr lang="ru-RU" b="1" dirty="0"/>
              <a:t>а</a:t>
            </a:r>
            <a:r>
              <a:rPr lang="ru-RU" b="1" baseline="-25000" dirty="0"/>
              <a:t>3</a:t>
            </a:r>
            <a:r>
              <a:rPr lang="ru-RU" dirty="0"/>
              <a:t>.</a:t>
            </a:r>
          </a:p>
        </p:txBody>
      </p:sp>
      <p:pic>
        <p:nvPicPr>
          <p:cNvPr id="9217" name="Picture 1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1000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8" name="Picture 2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1000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9" name="Picture 3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1000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1000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1" name="Picture 5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1000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1000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3" name="Picture 7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1000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4" name="Picture 8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1000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5" name="Picture 9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1000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6" name="Picture 10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1000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57211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rgbClr val="C00000"/>
                </a:solidFill>
              </a:rPr>
              <a:t>Кумулятивная </a:t>
            </a:r>
            <a:r>
              <a:rPr lang="ru-RU" sz="2800" dirty="0" smtClean="0">
                <a:solidFill>
                  <a:srgbClr val="C00000"/>
                </a:solidFill>
              </a:rPr>
              <a:t>полимерия. </a:t>
            </a:r>
            <a:r>
              <a:rPr lang="ru-RU" sz="2800" dirty="0" smtClean="0"/>
              <a:t>Н</a:t>
            </a:r>
            <a:r>
              <a:rPr lang="ru-RU" sz="2800" dirty="0" smtClean="0"/>
              <a:t>аследование </a:t>
            </a:r>
            <a:r>
              <a:rPr lang="ru-RU" sz="2800" dirty="0"/>
              <a:t>окраски зерновок пшеницы, чешуек семян овса, роста и цвета кожи человека и т.д.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2345262" y="2538254"/>
          <a:ext cx="7501476" cy="2926080"/>
        </p:xfrm>
        <a:graphic>
          <a:graphicData uri="http://schemas.openxmlformats.org/drawingml/2006/table">
            <a:tbl>
              <a:tblPr/>
              <a:tblGrid>
                <a:gridCol w="2405242">
                  <a:extLst>
                    <a:ext uri="{9D8B030D-6E8A-4147-A177-3AD203B41FA5}">
                      <a16:colId xmlns:a16="http://schemas.microsoft.com/office/drawing/2014/main" val="3334199846"/>
                    </a:ext>
                  </a:extLst>
                </a:gridCol>
                <a:gridCol w="2405242">
                  <a:extLst>
                    <a:ext uri="{9D8B030D-6E8A-4147-A177-3AD203B41FA5}">
                      <a16:colId xmlns:a16="http://schemas.microsoft.com/office/drawing/2014/main" val="3978857770"/>
                    </a:ext>
                  </a:extLst>
                </a:gridCol>
                <a:gridCol w="285750">
                  <a:extLst>
                    <a:ext uri="{9D8B030D-6E8A-4147-A177-3AD203B41FA5}">
                      <a16:colId xmlns:a16="http://schemas.microsoft.com/office/drawing/2014/main" val="2434295923"/>
                    </a:ext>
                  </a:extLst>
                </a:gridCol>
                <a:gridCol w="2405242">
                  <a:extLst>
                    <a:ext uri="{9D8B030D-6E8A-4147-A177-3AD203B41FA5}">
                      <a16:colId xmlns:a16="http://schemas.microsoft.com/office/drawing/2014/main" val="414991142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P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♀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/>
                        <a:t/>
                      </a:r>
                      <a:br>
                        <a:rPr lang="en-US"/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черные чешуйки</a:t>
                      </a:r>
                      <a:endParaRPr lang="ru-RU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×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♂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/>
                        <a:t/>
                      </a:r>
                      <a:br>
                        <a:rPr lang="en-US"/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белые чешуйки</a:t>
                      </a:r>
                      <a:endParaRPr lang="ru-RU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10171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ru-RU"/>
                        <a:t>Типы гамет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  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/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/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  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/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13755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F</a:t>
                      </a:r>
                      <a:r>
                        <a:rPr lang="en-US" baseline="-25000"/>
                        <a:t>1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/>
                        <a:t/>
                      </a:r>
                      <a:br>
                        <a:rPr lang="en-US"/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серые чешуйки, 100%</a:t>
                      </a:r>
                      <a:endParaRPr lang="ru-RU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07043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P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♀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/>
                        <a:t/>
                      </a:r>
                      <a:br>
                        <a:rPr lang="en-US"/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серые чешуйки</a:t>
                      </a:r>
                      <a:endParaRPr lang="ru-RU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×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♂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/>
                        <a:t/>
                      </a:r>
                      <a:br>
                        <a:rPr lang="en-US"/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серые чешуйки</a:t>
                      </a:r>
                      <a:endParaRPr lang="ru-RU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40187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ru-RU"/>
                        <a:t>Типы гамет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  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/>
                        <a:t>    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/>
                        <a:t>    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/>
                        <a:t>    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/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/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  </a:t>
                      </a:r>
                      <a:r>
                        <a:rPr lang="en-US" b="1" dirty="0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 dirty="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 dirty="0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 dirty="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 dirty="0"/>
                        <a:t>    </a:t>
                      </a:r>
                      <a:r>
                        <a:rPr lang="en-US" b="1" dirty="0" err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 dirty="0" err="1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 dirty="0" err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 dirty="0" err="1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 dirty="0"/>
                        <a:t>    </a:t>
                      </a:r>
                      <a:r>
                        <a:rPr lang="en-US" b="1" dirty="0" err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 dirty="0" err="1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 dirty="0" err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 dirty="0" err="1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 dirty="0"/>
                        <a:t>    </a:t>
                      </a:r>
                      <a:r>
                        <a:rPr lang="en-US" b="1" dirty="0" err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 dirty="0" err="1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 dirty="0" err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 dirty="0" err="1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 dirty="0"/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3169741"/>
                  </a:ext>
                </a:extLst>
              </a:tr>
            </a:tbl>
          </a:graphicData>
        </a:graphic>
      </p:graphicFrame>
      <p:pic>
        <p:nvPicPr>
          <p:cNvPr id="11265" name="Picture 1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4738" y="2538413"/>
            <a:ext cx="381000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6" name="Picture 2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4738" y="2538413"/>
            <a:ext cx="381000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7" name="Picture 3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4738" y="2538413"/>
            <a:ext cx="381000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4738" y="2538413"/>
            <a:ext cx="381000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9" name="Picture 5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4738" y="2538413"/>
            <a:ext cx="381000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0" name="Picture 6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4738" y="2538413"/>
            <a:ext cx="381000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1" name="Picture 7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4738" y="2538413"/>
            <a:ext cx="381000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2" name="Picture 8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4738" y="2538413"/>
            <a:ext cx="381000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3" name="Picture 9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4738" y="2538413"/>
            <a:ext cx="381000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4" name="Picture 10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4738" y="2538413"/>
            <a:ext cx="381000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99944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Черные </a:t>
            </a:r>
            <a:r>
              <a:rPr lang="ru-RU" sz="2400" dirty="0"/>
              <a:t>чешуйки семян у овса — 1/16, темно-серые чешуйки семян у овса — 4/16, серые чешуйки семян у овса — 6/16, светло-серые чешуйки семян у овса — 4/16, желтые чешуйки семян у овса — 1/16. Расщепление по фенотипу 1:4:6:4:1.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838200" y="2286794"/>
          <a:ext cx="10515600" cy="3429000"/>
        </p:xfrm>
        <a:graphic>
          <a:graphicData uri="http://schemas.openxmlformats.org/drawingml/2006/table">
            <a:tbl>
              <a:tblPr/>
              <a:tblGrid>
                <a:gridCol w="1752600">
                  <a:extLst>
                    <a:ext uri="{9D8B030D-6E8A-4147-A177-3AD203B41FA5}">
                      <a16:colId xmlns:a16="http://schemas.microsoft.com/office/drawing/2014/main" val="290731741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591531585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002176358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9136065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70953076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8394753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 </a:t>
                      </a: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>
                          <a:effectLst/>
                        </a:rPr>
                        <a:t>♂</a:t>
                      </a: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endParaRPr lang="en-US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endParaRPr lang="en-US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endParaRPr lang="en-US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endParaRPr lang="en-US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146964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ru-RU">
                          <a:effectLst/>
                        </a:rPr>
                        <a:t>♀</a:t>
                      </a:r>
                    </a:p>
                  </a:txBody>
                  <a:tcPr marL="57150" marR="57150" marT="57150" marB="57150" anchor="b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 </a:t>
                      </a: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6889299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endParaRPr lang="en-US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черные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темно-серые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темно-серые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серые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664961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endParaRPr lang="en-US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темно-серые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серые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серые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ru-RU" b="1">
                          <a:solidFill>
                            <a:srgbClr val="0B6C24"/>
                          </a:solidFill>
                          <a:effectLst/>
                        </a:rPr>
                        <a:t>а</a:t>
                      </a:r>
                      <a:r>
                        <a:rPr lang="ru-RU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светло-серые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5719911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endParaRPr lang="en-US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темно-серые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серые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серые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светло-серые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5373935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endParaRPr lang="en-US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серые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светло-серые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светло-серые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 dirty="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 dirty="0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 dirty="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 dirty="0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 dirty="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 b="1" dirty="0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 dirty="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 dirty="0">
                          <a:effectLst/>
                        </a:rPr>
                        <a:t/>
                      </a:r>
                      <a:br>
                        <a:rPr lang="en-US" dirty="0">
                          <a:effectLst/>
                        </a:rPr>
                      </a:br>
                      <a:r>
                        <a:rPr lang="ru-RU" dirty="0">
                          <a:solidFill>
                            <a:srgbClr val="000000"/>
                          </a:solidFill>
                          <a:effectLst/>
                        </a:rPr>
                        <a:t>желтые</a:t>
                      </a:r>
                      <a:endParaRPr lang="ru-RU" dirty="0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70506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04279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C00000"/>
                </a:solidFill>
              </a:rPr>
              <a:t>Некумулятивная </a:t>
            </a:r>
            <a:r>
              <a:rPr lang="ru-RU" dirty="0" smtClean="0">
                <a:solidFill>
                  <a:srgbClr val="C00000"/>
                </a:solidFill>
              </a:rPr>
              <a:t>полимерия.</a:t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/>
              <a:t> </a:t>
            </a:r>
            <a:r>
              <a:rPr lang="ru-RU" dirty="0" smtClean="0"/>
              <a:t>Н</a:t>
            </a:r>
            <a:r>
              <a:rPr lang="ru-RU" dirty="0" smtClean="0"/>
              <a:t>аследование </a:t>
            </a:r>
            <a:r>
              <a:rPr lang="ru-RU" dirty="0"/>
              <a:t>формы плодов пастушьей сумки.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2345262" y="2538254"/>
          <a:ext cx="7501476" cy="2926080"/>
        </p:xfrm>
        <a:graphic>
          <a:graphicData uri="http://schemas.openxmlformats.org/drawingml/2006/table">
            <a:tbl>
              <a:tblPr/>
              <a:tblGrid>
                <a:gridCol w="2405242">
                  <a:extLst>
                    <a:ext uri="{9D8B030D-6E8A-4147-A177-3AD203B41FA5}">
                      <a16:colId xmlns:a16="http://schemas.microsoft.com/office/drawing/2014/main" val="4155106012"/>
                    </a:ext>
                  </a:extLst>
                </a:gridCol>
                <a:gridCol w="2405242">
                  <a:extLst>
                    <a:ext uri="{9D8B030D-6E8A-4147-A177-3AD203B41FA5}">
                      <a16:colId xmlns:a16="http://schemas.microsoft.com/office/drawing/2014/main" val="377837594"/>
                    </a:ext>
                  </a:extLst>
                </a:gridCol>
                <a:gridCol w="285750">
                  <a:extLst>
                    <a:ext uri="{9D8B030D-6E8A-4147-A177-3AD203B41FA5}">
                      <a16:colId xmlns:a16="http://schemas.microsoft.com/office/drawing/2014/main" val="3373064744"/>
                    </a:ext>
                  </a:extLst>
                </a:gridCol>
                <a:gridCol w="2405242">
                  <a:extLst>
                    <a:ext uri="{9D8B030D-6E8A-4147-A177-3AD203B41FA5}">
                      <a16:colId xmlns:a16="http://schemas.microsoft.com/office/drawing/2014/main" val="165219803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P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♀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/>
                        <a:t/>
                      </a:r>
                      <a:br>
                        <a:rPr lang="en-US"/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треугольные</a:t>
                      </a:r>
                      <a:endParaRPr lang="ru-RU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×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♂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/>
                        <a:t/>
                      </a:r>
                      <a:br>
                        <a:rPr lang="en-US"/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овальные</a:t>
                      </a:r>
                      <a:endParaRPr lang="ru-RU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70657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ru-RU"/>
                        <a:t>Типы гамет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  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/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/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  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/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16079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F</a:t>
                      </a:r>
                      <a:r>
                        <a:rPr lang="en-US" baseline="-25000"/>
                        <a:t>1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/>
                        <a:t/>
                      </a:r>
                      <a:br>
                        <a:rPr lang="en-US"/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треугольные, 100%</a:t>
                      </a:r>
                      <a:endParaRPr lang="ru-RU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82404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P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♀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/>
                        <a:t/>
                      </a:r>
                      <a:br>
                        <a:rPr lang="en-US"/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треугольные</a:t>
                      </a:r>
                      <a:endParaRPr lang="ru-RU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×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♂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/>
                        <a:t/>
                      </a:r>
                      <a:br>
                        <a:rPr lang="en-US"/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треугольные</a:t>
                      </a:r>
                      <a:endParaRPr lang="ru-RU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60193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ru-RU"/>
                        <a:t>Типы гамет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  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/>
                        <a:t>    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/>
                        <a:t>    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/>
                        <a:t>    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/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/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  </a:t>
                      </a:r>
                      <a:r>
                        <a:rPr lang="en-US" b="1" dirty="0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 dirty="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 dirty="0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 dirty="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 dirty="0"/>
                        <a:t>    </a:t>
                      </a:r>
                      <a:r>
                        <a:rPr lang="en-US" b="1" dirty="0" err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 dirty="0" err="1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 dirty="0" err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 dirty="0" err="1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 dirty="0"/>
                        <a:t>    </a:t>
                      </a:r>
                      <a:r>
                        <a:rPr lang="en-US" b="1" dirty="0" err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 dirty="0" err="1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 dirty="0" err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 dirty="0" err="1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 dirty="0"/>
                        <a:t>    </a:t>
                      </a:r>
                      <a:r>
                        <a:rPr lang="en-US" b="1" dirty="0" err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 dirty="0" err="1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 dirty="0" err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 dirty="0" err="1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 dirty="0"/>
                        <a:t>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4416953"/>
                  </a:ext>
                </a:extLst>
              </a:tr>
            </a:tbl>
          </a:graphicData>
        </a:graphic>
      </p:graphicFrame>
      <p:pic>
        <p:nvPicPr>
          <p:cNvPr id="16385" name="Picture 1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4738" y="2538413"/>
            <a:ext cx="381000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86" name="Picture 2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4738" y="2538413"/>
            <a:ext cx="381000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87" name="Picture 3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4738" y="2538413"/>
            <a:ext cx="381000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88" name="Picture 4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4738" y="2538413"/>
            <a:ext cx="381000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89" name="Picture 5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4738" y="2538413"/>
            <a:ext cx="381000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0" name="Picture 6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4738" y="2538413"/>
            <a:ext cx="381000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1" name="Picture 7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4738" y="2538413"/>
            <a:ext cx="381000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2" name="Picture 8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4738" y="2538413"/>
            <a:ext cx="381000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3" name="Picture 9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4738" y="2538413"/>
            <a:ext cx="381000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394" name="Picture 10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4738" y="2538413"/>
            <a:ext cx="381000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8735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Аллельными </a:t>
            </a:r>
            <a:r>
              <a:rPr lang="ru-RU" b="1" dirty="0">
                <a:solidFill>
                  <a:srgbClr val="C00000"/>
                </a:solidFill>
              </a:rPr>
              <a:t>генами</a:t>
            </a:r>
            <a:r>
              <a:rPr lang="ru-RU" dirty="0"/>
              <a:t> называются гены, расположенные в идентичных локусах гомологичных хромосом. Ген может иметь одну, две и более молекулярных форм. Появление второй и последующих молекулярных форм является следствием мутации гена. Если ген имеет три и более молекулярных форм, говорят о </a:t>
            </a:r>
            <a:r>
              <a:rPr lang="ru-RU" b="1" dirty="0"/>
              <a:t>множественном аллелизме</a:t>
            </a:r>
            <a:r>
              <a:rPr lang="ru-RU" dirty="0"/>
              <a:t>. Из всего множества молекулярных форм у одного организма могут присутствовать только две, что объясняется парностью хромосом.</a:t>
            </a:r>
          </a:p>
        </p:txBody>
      </p:sp>
    </p:spTree>
    <p:extLst>
      <p:ext uri="{BB962C8B-B14F-4D97-AF65-F5344CB8AC3E}">
        <p14:creationId xmlns:p14="http://schemas.microsoft.com/office/powerpoint/2010/main" val="9355386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Треугольная форма плодов у пастушьей сумки — 15/16, овальная форма плодов у пастушьей сумки — 1/16.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838200" y="2286794"/>
          <a:ext cx="10515600" cy="3429000"/>
        </p:xfrm>
        <a:graphic>
          <a:graphicData uri="http://schemas.openxmlformats.org/drawingml/2006/table">
            <a:tbl>
              <a:tblPr/>
              <a:tblGrid>
                <a:gridCol w="1752600">
                  <a:extLst>
                    <a:ext uri="{9D8B030D-6E8A-4147-A177-3AD203B41FA5}">
                      <a16:colId xmlns:a16="http://schemas.microsoft.com/office/drawing/2014/main" val="94367149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16270890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220658789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920584638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55210605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42199736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 </a:t>
                      </a: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>
                          <a:effectLst/>
                        </a:rPr>
                        <a:t>♂</a:t>
                      </a: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endParaRPr lang="en-US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endParaRPr lang="en-US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endParaRPr lang="en-US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endParaRPr lang="en-US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85601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ru-RU">
                          <a:effectLst/>
                        </a:rPr>
                        <a:t>♀</a:t>
                      </a:r>
                    </a:p>
                  </a:txBody>
                  <a:tcPr marL="57150" marR="57150" marT="57150" marB="57150" anchor="b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 </a:t>
                      </a: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0965465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endParaRPr lang="en-US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треугольные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треугольные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треугольные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треугольные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5090088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endParaRPr lang="en-US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треугольные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треугольные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треугольные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ru-RU" b="1">
                          <a:solidFill>
                            <a:srgbClr val="0B6C24"/>
                          </a:solidFill>
                          <a:effectLst/>
                        </a:rPr>
                        <a:t>а</a:t>
                      </a:r>
                      <a:r>
                        <a:rPr lang="ru-RU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треугольные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9565372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endParaRPr lang="en-US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треугольные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треугольные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треугольные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треугольные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5852385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endParaRPr lang="en-US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треугольные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треугольные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треугольные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 dirty="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 dirty="0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 dirty="0">
                          <a:solidFill>
                            <a:srgbClr val="0B6C24"/>
                          </a:solidFill>
                          <a:effectLst/>
                        </a:rPr>
                        <a:t>1</a:t>
                      </a:r>
                      <a:r>
                        <a:rPr lang="en-US" b="1" dirty="0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 dirty="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 b="1" dirty="0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b="1" baseline="-25000" dirty="0">
                          <a:solidFill>
                            <a:srgbClr val="0B6C24"/>
                          </a:solidFill>
                          <a:effectLst/>
                        </a:rPr>
                        <a:t>2</a:t>
                      </a:r>
                      <a:r>
                        <a:rPr lang="en-US" dirty="0">
                          <a:effectLst/>
                        </a:rPr>
                        <a:t/>
                      </a:r>
                      <a:br>
                        <a:rPr lang="en-US" dirty="0">
                          <a:effectLst/>
                        </a:rPr>
                      </a:br>
                      <a:r>
                        <a:rPr lang="ru-RU" dirty="0">
                          <a:solidFill>
                            <a:srgbClr val="000000"/>
                          </a:solidFill>
                          <a:effectLst/>
                        </a:rPr>
                        <a:t>овальные</a:t>
                      </a:r>
                      <a:endParaRPr lang="ru-RU" dirty="0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2049432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23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>
                <a:hlinkClick r:id="rId2" tooltip="См. определение термина "/>
              </a:rPr>
              <a:t>Плейотропия</a:t>
            </a:r>
            <a:r>
              <a:rPr lang="ru-RU" dirty="0"/>
              <a:t> — множественное действие генов. </a:t>
            </a:r>
            <a:r>
              <a:rPr lang="ru-RU" dirty="0"/>
              <a:t>И</a:t>
            </a:r>
            <a:r>
              <a:rPr lang="ru-RU" dirty="0" smtClean="0"/>
              <a:t>меет </a:t>
            </a:r>
            <a:r>
              <a:rPr lang="ru-RU" dirty="0"/>
              <a:t>биохимическую природу: один белок-фермент, образующийся под контролем одного гена, определяет не только развитие данного признака, но и воздействует на вторичные реакции биосинтеза других признаков и свойств, вызывая их изменение.</a:t>
            </a:r>
          </a:p>
          <a:p>
            <a:r>
              <a:rPr lang="ru-RU" dirty="0" err="1"/>
              <a:t>Плейотропное</a:t>
            </a:r>
            <a:r>
              <a:rPr lang="ru-RU" dirty="0"/>
              <a:t> действие генов впервые было обнаружено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Г</a:t>
            </a:r>
            <a:r>
              <a:rPr lang="ru-RU" dirty="0"/>
              <a:t>. Менделем, который установил, что у растений с пурпурными цветками всегда имелись красные пятна в пазухах листьев, а семенная кожура была серого или бурого цвета. То есть развитие этих признаков определяется действием одного наследственного фактора (гена).</a:t>
            </a:r>
          </a:p>
          <a:p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749300" y="646114"/>
            <a:ext cx="10502900" cy="1104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C00000"/>
                </a:solidFill>
              </a:rPr>
              <a:t>Задачи ЕГЭ-2019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3603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Причиной </a:t>
            </a:r>
            <a:r>
              <a:rPr lang="ru-RU" dirty="0">
                <a:solidFill>
                  <a:srgbClr val="C00000"/>
                </a:solidFill>
              </a:rPr>
              <a:t>синдрома </a:t>
            </a:r>
            <a:r>
              <a:rPr lang="ru-RU" dirty="0" err="1">
                <a:solidFill>
                  <a:srgbClr val="C00000"/>
                </a:solidFill>
              </a:rPr>
              <a:t>Марфана</a:t>
            </a:r>
            <a:r>
              <a:rPr lang="ru-RU" dirty="0">
                <a:solidFill>
                  <a:srgbClr val="C00000"/>
                </a:solidFill>
              </a:rPr>
              <a:t> </a:t>
            </a:r>
            <a:r>
              <a:rPr lang="ru-RU" dirty="0"/>
              <a:t>является доминантная мутация гена, контролирующего одновременно рост, длину пальцев, формирование интеллекта и форму хрусталика. Для человека с этим синдромом характерен комплекс следующих признаков — высокий рост, очень длинные гибкие («паучьи») пальцы, повышенный интеллект, близорукость</a:t>
            </a:r>
            <a:r>
              <a:rPr lang="ru-RU" dirty="0" smtClean="0"/>
              <a:t>.</a:t>
            </a:r>
          </a:p>
          <a:p>
            <a:r>
              <a:rPr lang="ru-RU" dirty="0"/>
              <a:t>Плейотропия широко распространена. Изучение действия генов показало, что </a:t>
            </a:r>
            <a:r>
              <a:rPr lang="ru-RU" dirty="0" err="1"/>
              <a:t>плейотропным</a:t>
            </a:r>
            <a:r>
              <a:rPr lang="ru-RU" dirty="0"/>
              <a:t> эффектом, очевидно, обладают многие, если не все, гены.</a:t>
            </a:r>
          </a:p>
        </p:txBody>
      </p:sp>
    </p:spTree>
    <p:extLst>
      <p:ext uri="{BB962C8B-B14F-4D97-AF65-F5344CB8AC3E}">
        <p14:creationId xmlns:p14="http://schemas.microsoft.com/office/powerpoint/2010/main" val="17543235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50900" y="1089025"/>
            <a:ext cx="10515600" cy="4351338"/>
          </a:xfrm>
        </p:spPr>
        <p:txBody>
          <a:bodyPr/>
          <a:lstStyle/>
          <a:p>
            <a:r>
              <a:rPr lang="ru-RU" dirty="0"/>
              <a:t>У человека встречается </a:t>
            </a:r>
            <a:r>
              <a:rPr lang="ru-RU" dirty="0">
                <a:solidFill>
                  <a:srgbClr val="C00000"/>
                </a:solidFill>
              </a:rPr>
              <a:t>рецессивная наследственная болезнь — серповидно-клеточная анемия</a:t>
            </a:r>
            <a:r>
              <a:rPr lang="ru-RU" dirty="0"/>
              <a:t>. Первичным дефектом этой болезни является замена одной из аминокислот в молекуле гемоглобина, что приводит к изменению формы эритроцитов. Одновременно с этим возникают нарушения в сердечно-сосудистой, нервной, пищеварительной, выделительной системах. Это приводит к тому, что гомозиготный по этому заболеванию </a:t>
            </a:r>
            <a:r>
              <a:rPr lang="ru-RU" dirty="0" smtClean="0"/>
              <a:t>ребенок (</a:t>
            </a:r>
            <a:r>
              <a:rPr lang="ru-RU" dirty="0" err="1" smtClean="0"/>
              <a:t>аа</a:t>
            </a:r>
            <a:r>
              <a:rPr lang="ru-RU" dirty="0" smtClean="0"/>
              <a:t>) </a:t>
            </a:r>
            <a:r>
              <a:rPr lang="ru-RU" dirty="0"/>
              <a:t>погибает в детстве</a:t>
            </a:r>
            <a:r>
              <a:rPr lang="ru-RU" dirty="0" smtClean="0"/>
              <a:t>.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1 АА : 2 </a:t>
            </a:r>
            <a:r>
              <a:rPr lang="ru-RU" dirty="0" err="1" smtClean="0">
                <a:solidFill>
                  <a:srgbClr val="C00000"/>
                </a:solidFill>
              </a:rPr>
              <a:t>Аа</a:t>
            </a:r>
            <a:endParaRPr lang="ru-RU" dirty="0" smtClean="0">
              <a:solidFill>
                <a:srgbClr val="C00000"/>
              </a:solidFill>
            </a:endParaRPr>
          </a:p>
          <a:p>
            <a:r>
              <a:rPr lang="ru-RU" dirty="0" err="1" smtClean="0"/>
              <a:t>Аа</a:t>
            </a:r>
            <a:r>
              <a:rPr lang="ru-RU" dirty="0" smtClean="0"/>
              <a:t> – не болеют малярией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88923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/>
            </a:r>
            <a:br>
              <a:rPr lang="ru-RU" sz="3200" b="1" dirty="0" smtClean="0">
                <a:solidFill>
                  <a:srgbClr val="C00000"/>
                </a:solidFill>
              </a:rPr>
            </a:br>
            <a:r>
              <a:rPr lang="ru-RU" sz="3200" b="1" dirty="0">
                <a:solidFill>
                  <a:srgbClr val="C00000"/>
                </a:solidFill>
              </a:rPr>
              <a:t/>
            </a:r>
            <a:br>
              <a:rPr lang="ru-RU" sz="3200" b="1" dirty="0">
                <a:solidFill>
                  <a:srgbClr val="C00000"/>
                </a:solidFill>
              </a:rPr>
            </a:br>
            <a:r>
              <a:rPr lang="ru-RU" sz="3200" b="1" dirty="0" smtClean="0">
                <a:solidFill>
                  <a:srgbClr val="C00000"/>
                </a:solidFill>
              </a:rPr>
              <a:t/>
            </a:r>
            <a:br>
              <a:rPr lang="ru-RU" sz="3200" b="1" dirty="0" smtClean="0">
                <a:solidFill>
                  <a:srgbClr val="C00000"/>
                </a:solidFill>
              </a:rPr>
            </a:br>
            <a:r>
              <a:rPr lang="ru-RU" sz="3200" b="1" dirty="0">
                <a:solidFill>
                  <a:srgbClr val="C00000"/>
                </a:solidFill>
              </a:rPr>
              <a:t/>
            </a:r>
            <a:br>
              <a:rPr lang="ru-RU" sz="3200" b="1" dirty="0">
                <a:solidFill>
                  <a:srgbClr val="C00000"/>
                </a:solidFill>
              </a:rPr>
            </a:br>
            <a:r>
              <a:rPr lang="ru-RU" sz="3200" b="1" dirty="0" smtClean="0">
                <a:solidFill>
                  <a:srgbClr val="C00000"/>
                </a:solidFill>
              </a:rPr>
              <a:t/>
            </a:r>
            <a:br>
              <a:rPr lang="ru-RU" sz="3200" b="1" dirty="0" smtClean="0">
                <a:solidFill>
                  <a:srgbClr val="C00000"/>
                </a:solidFill>
              </a:rPr>
            </a:br>
            <a:r>
              <a:rPr lang="ru-RU" sz="3200" b="1" dirty="0">
                <a:solidFill>
                  <a:srgbClr val="C00000"/>
                </a:solidFill>
              </a:rPr>
              <a:t/>
            </a:r>
            <a:br>
              <a:rPr lang="ru-RU" sz="3200" b="1" dirty="0">
                <a:solidFill>
                  <a:srgbClr val="C00000"/>
                </a:solidFill>
              </a:rPr>
            </a:br>
            <a:r>
              <a:rPr lang="ru-RU" sz="3200" b="1" dirty="0" smtClean="0">
                <a:solidFill>
                  <a:srgbClr val="C00000"/>
                </a:solidFill>
              </a:rPr>
              <a:t/>
            </a:r>
            <a:br>
              <a:rPr lang="ru-RU" sz="3200" b="1" dirty="0" smtClean="0">
                <a:solidFill>
                  <a:srgbClr val="C00000"/>
                </a:solidFill>
              </a:rPr>
            </a:br>
            <a:r>
              <a:rPr lang="ru-RU" sz="3200" b="1" dirty="0">
                <a:solidFill>
                  <a:srgbClr val="C00000"/>
                </a:solidFill>
              </a:rPr>
              <a:t/>
            </a:r>
            <a:br>
              <a:rPr lang="ru-RU" sz="3200" b="1" dirty="0">
                <a:solidFill>
                  <a:srgbClr val="C00000"/>
                </a:solidFill>
              </a:rPr>
            </a:br>
            <a:r>
              <a:rPr lang="ru-RU" sz="3200" b="1" dirty="0" smtClean="0">
                <a:solidFill>
                  <a:srgbClr val="C00000"/>
                </a:solidFill>
              </a:rPr>
              <a:t/>
            </a:r>
            <a:br>
              <a:rPr lang="ru-RU" sz="3200" b="1" dirty="0" smtClean="0">
                <a:solidFill>
                  <a:srgbClr val="C00000"/>
                </a:solidFill>
              </a:rPr>
            </a:br>
            <a:r>
              <a:rPr lang="ru-RU" sz="3200" b="1" dirty="0">
                <a:solidFill>
                  <a:srgbClr val="C00000"/>
                </a:solidFill>
              </a:rPr>
              <a:t/>
            </a:r>
            <a:br>
              <a:rPr lang="ru-RU" sz="3200" b="1" dirty="0">
                <a:solidFill>
                  <a:srgbClr val="C00000"/>
                </a:solidFill>
              </a:rPr>
            </a:br>
            <a:r>
              <a:rPr lang="ru-RU" sz="3200" b="1" dirty="0" smtClean="0">
                <a:solidFill>
                  <a:srgbClr val="C00000"/>
                </a:solidFill>
              </a:rPr>
              <a:t/>
            </a:r>
            <a:br>
              <a:rPr lang="ru-RU" sz="3200" b="1" dirty="0" smtClean="0">
                <a:solidFill>
                  <a:srgbClr val="C00000"/>
                </a:solidFill>
              </a:rPr>
            </a:br>
            <a:r>
              <a:rPr lang="ru-RU" sz="3200" b="1" dirty="0">
                <a:solidFill>
                  <a:srgbClr val="C00000"/>
                </a:solidFill>
              </a:rPr>
              <a:t/>
            </a:r>
            <a:br>
              <a:rPr lang="ru-RU" sz="3200" b="1" dirty="0">
                <a:solidFill>
                  <a:srgbClr val="C00000"/>
                </a:solidFill>
              </a:rPr>
            </a:br>
            <a:r>
              <a:rPr lang="ru-RU" sz="3200" b="1" dirty="0" smtClean="0">
                <a:solidFill>
                  <a:srgbClr val="C00000"/>
                </a:solidFill>
              </a:rPr>
              <a:t/>
            </a:r>
            <a:br>
              <a:rPr lang="ru-RU" sz="3200" b="1" dirty="0" smtClean="0">
                <a:solidFill>
                  <a:srgbClr val="C00000"/>
                </a:solidFill>
              </a:rPr>
            </a:br>
            <a:r>
              <a:rPr lang="ru-RU" sz="3200" b="1" dirty="0" smtClean="0">
                <a:solidFill>
                  <a:srgbClr val="C00000"/>
                </a:solidFill>
              </a:rPr>
              <a:t>Сверхдоминирование</a:t>
            </a:r>
            <a:r>
              <a:rPr lang="ru-RU" sz="3200" dirty="0"/>
              <a:t> — это явление преимущества класса </a:t>
            </a:r>
            <a:r>
              <a:rPr lang="ru-RU" sz="3200" u="sng" dirty="0" err="1">
                <a:hlinkClick r:id="rId2"/>
              </a:rPr>
              <a:t>гетерозигот</a:t>
            </a:r>
            <a:r>
              <a:rPr lang="ru-RU" sz="3200" dirty="0"/>
              <a:t> по сравнению с возможными для данного </a:t>
            </a:r>
            <a:r>
              <a:rPr lang="ru-RU" sz="3200" dirty="0">
                <a:hlinkClick r:id="rId3" tooltip="Ген"/>
              </a:rPr>
              <a:t>гена</a:t>
            </a:r>
            <a:r>
              <a:rPr lang="ru-RU" sz="3200" dirty="0"/>
              <a:t> и </a:t>
            </a:r>
            <a:r>
              <a:rPr lang="ru-RU" sz="3200" dirty="0">
                <a:hlinkClick r:id="rId4" tooltip="Аллель"/>
              </a:rPr>
              <a:t>аллелей</a:t>
            </a:r>
            <a:r>
              <a:rPr lang="ru-RU" sz="3200" dirty="0"/>
              <a:t> классами </a:t>
            </a:r>
            <a:r>
              <a:rPr lang="ru-RU" sz="3200" dirty="0" err="1">
                <a:hlinkClick r:id="rId5" tooltip="Гомозигота"/>
              </a:rPr>
              <a:t>гомозигот</a:t>
            </a:r>
            <a:r>
              <a:rPr lang="ru-RU" sz="3200" dirty="0" smtClean="0"/>
              <a:t>.</a:t>
            </a:r>
            <a:br>
              <a:rPr lang="ru-RU" sz="3200" dirty="0" smtClean="0"/>
            </a:br>
            <a:r>
              <a:rPr lang="ru-RU" dirty="0"/>
              <a:t>   </a:t>
            </a:r>
            <a:r>
              <a:rPr lang="ru-RU" sz="3200" dirty="0">
                <a:hlinkClick r:id="rId6"/>
              </a:rPr>
              <a:t>Теория сверхдоминирования</a:t>
            </a:r>
            <a:r>
              <a:rPr lang="ru-RU" sz="3200" dirty="0"/>
              <a:t> объясняет эффект гетерозиса </a:t>
            </a:r>
            <a:r>
              <a:rPr lang="ru-RU" sz="3200" dirty="0">
                <a:hlinkClick r:id="rId7"/>
              </a:rPr>
              <a:t>аллельным взаимодействием генов</a:t>
            </a:r>
            <a:r>
              <a:rPr lang="ru-RU" sz="3200" dirty="0"/>
              <a:t> в </a:t>
            </a:r>
            <a:r>
              <a:rPr lang="ru-RU" sz="3200" dirty="0">
                <a:hlinkClick r:id="rId8"/>
              </a:rPr>
              <a:t>гетерозиготном состоянии</a:t>
            </a:r>
            <a:r>
              <a:rPr lang="ru-RU" dirty="0"/>
              <a:t>. 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5307906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>
                <a:hlinkClick r:id="rId2" tooltip="Фенотип"/>
              </a:rPr>
              <a:t>Фенотипически</a:t>
            </a:r>
            <a:r>
              <a:rPr lang="ru-RU" dirty="0"/>
              <a:t>, как правило, в случае сверхдоминирования </a:t>
            </a:r>
            <a:r>
              <a:rPr lang="ru-RU" dirty="0" err="1"/>
              <a:t>гетерозиготы</a:t>
            </a:r>
            <a:r>
              <a:rPr lang="ru-RU" dirty="0"/>
              <a:t> не обладают особыми внешними признаками. Преимущество связано с </a:t>
            </a:r>
            <a:r>
              <a:rPr lang="ru-RU" dirty="0">
                <a:hlinkClick r:id="rId3" tooltip="Биохимия"/>
              </a:rPr>
              <a:t>биохимическими</a:t>
            </a:r>
            <a:r>
              <a:rPr lang="ru-RU" dirty="0"/>
              <a:t> особенностями.</a:t>
            </a:r>
          </a:p>
          <a:p>
            <a:r>
              <a:rPr lang="ru-RU" dirty="0"/>
              <a:t>Одним из характерных примеров сверхдоминирования является повышенная частота </a:t>
            </a:r>
            <a:r>
              <a:rPr lang="ru-RU" dirty="0" err="1"/>
              <a:t>аллеля</a:t>
            </a:r>
            <a:r>
              <a:rPr lang="ru-RU" dirty="0"/>
              <a:t> гена </a:t>
            </a:r>
            <a:r>
              <a:rPr lang="ru-RU" dirty="0" err="1">
                <a:hlinkClick r:id="rId4" tooltip="Серповидноклеточная анемия"/>
              </a:rPr>
              <a:t>серповидноклеточной</a:t>
            </a:r>
            <a:r>
              <a:rPr lang="ru-RU" dirty="0">
                <a:hlinkClick r:id="rId4" tooltip="Серповидноклеточная анемия"/>
              </a:rPr>
              <a:t> анемии</a:t>
            </a:r>
            <a:r>
              <a:rPr lang="ru-RU" dirty="0"/>
              <a:t> в </a:t>
            </a:r>
            <a:r>
              <a:rPr lang="ru-RU" dirty="0">
                <a:hlinkClick r:id="rId5" tooltip="Популяция"/>
              </a:rPr>
              <a:t>популяциях</a:t>
            </a:r>
            <a:r>
              <a:rPr lang="ru-RU" dirty="0"/>
              <a:t> </a:t>
            </a:r>
            <a:r>
              <a:rPr lang="ru-RU" dirty="0">
                <a:hlinkClick r:id="rId6" tooltip="Человек"/>
              </a:rPr>
              <a:t>человека</a:t>
            </a:r>
            <a:r>
              <a:rPr lang="ru-RU" dirty="0"/>
              <a:t>, живущих в условиях высокой вероятности заражения </a:t>
            </a:r>
            <a:r>
              <a:rPr lang="ru-RU" dirty="0">
                <a:hlinkClick r:id="rId7" tooltip="Малярия"/>
              </a:rPr>
              <a:t>малярией</a:t>
            </a:r>
            <a:r>
              <a:rPr lang="ru-RU" dirty="0"/>
              <a:t>. Мутантный аллель защищает организм от заболевания малярией. </a:t>
            </a:r>
            <a:r>
              <a:rPr lang="ru-RU" dirty="0" err="1"/>
              <a:t>Гомозиготы</a:t>
            </a:r>
            <a:r>
              <a:rPr lang="ru-RU" dirty="0"/>
              <a:t> по нормальному </a:t>
            </a:r>
            <a:r>
              <a:rPr lang="ru-RU" dirty="0" err="1"/>
              <a:t>аллелю</a:t>
            </a:r>
            <a:r>
              <a:rPr lang="ru-RU" dirty="0"/>
              <a:t> могут заболеть малярией и погибнуть, </a:t>
            </a:r>
            <a:r>
              <a:rPr lang="ru-RU" dirty="0" err="1"/>
              <a:t>гомозиготы</a:t>
            </a:r>
            <a:r>
              <a:rPr lang="ru-RU" dirty="0"/>
              <a:t> по мутантному </a:t>
            </a:r>
            <a:r>
              <a:rPr lang="ru-RU" dirty="0" err="1"/>
              <a:t>аллелю</a:t>
            </a:r>
            <a:r>
              <a:rPr lang="ru-RU" dirty="0"/>
              <a:t> — с высокой вероятностью гибнут от анемии. </a:t>
            </a:r>
            <a:r>
              <a:rPr lang="ru-RU" dirty="0" err="1"/>
              <a:t>Гетерозиготы</a:t>
            </a:r>
            <a:r>
              <a:rPr lang="ru-RU" dirty="0"/>
              <a:t> по этому гену не болеют </a:t>
            </a:r>
            <a:r>
              <a:rPr lang="ru-RU" dirty="0" err="1"/>
              <a:t>серповидноклеточной</a:t>
            </a:r>
            <a:r>
              <a:rPr lang="ru-RU" dirty="0"/>
              <a:t> анемией и устойчивы к малярии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91355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Задачи демоверсии ЕГЭ-2020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0400" y="1811353"/>
            <a:ext cx="5360987" cy="4015566"/>
          </a:xfrm>
        </p:spPr>
      </p:pic>
    </p:spTree>
    <p:extLst>
      <p:ext uri="{BB962C8B-B14F-4D97-AF65-F5344CB8AC3E}">
        <p14:creationId xmlns:p14="http://schemas.microsoft.com/office/powerpoint/2010/main" val="27981320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Закон сцепленного наследования Томаса Моргана. Нарушение сцепления.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720" y="1843814"/>
            <a:ext cx="5917667" cy="4455386"/>
          </a:xfrm>
        </p:spPr>
      </p:pic>
    </p:spTree>
    <p:extLst>
      <p:ext uri="{BB962C8B-B14F-4D97-AF65-F5344CB8AC3E}">
        <p14:creationId xmlns:p14="http://schemas.microsoft.com/office/powerpoint/2010/main" val="18321973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 </a:t>
            </a:r>
            <a:r>
              <a:rPr lang="ru-RU" dirty="0" err="1" smtClean="0"/>
              <a:t>морганида</a:t>
            </a:r>
            <a:r>
              <a:rPr lang="ru-RU" dirty="0" smtClean="0"/>
              <a:t> = 1 % кроссинговера</a:t>
            </a:r>
            <a:br>
              <a:rPr lang="ru-RU" dirty="0" smtClean="0"/>
            </a:br>
            <a:r>
              <a:rPr lang="ru-RU" dirty="0" smtClean="0"/>
              <a:t>Расстояние в 16 </a:t>
            </a:r>
            <a:r>
              <a:rPr lang="ru-RU" dirty="0" err="1" smtClean="0"/>
              <a:t>морганид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008" y="1743076"/>
            <a:ext cx="7205067" cy="4433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503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ВИДЫ ВЗАИМОДЕЙСТВИЯ АЛЛЕЛЬНЫХ ГЕНОВ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Различают полное доминирование, неполное </a:t>
            </a:r>
            <a:r>
              <a:rPr lang="ru-RU" dirty="0" smtClean="0"/>
              <a:t>доминирование (промежуточный характер наследования), ко(со)доминирование</a:t>
            </a:r>
            <a:r>
              <a:rPr lang="ru-RU" dirty="0"/>
              <a:t>, аллельное исключение</a:t>
            </a:r>
            <a:r>
              <a:rPr lang="ru-RU" dirty="0" smtClean="0"/>
              <a:t>.</a:t>
            </a:r>
          </a:p>
          <a:p>
            <a:r>
              <a:rPr lang="ru-RU" b="1" dirty="0">
                <a:solidFill>
                  <a:srgbClr val="C00000"/>
                </a:solidFill>
              </a:rPr>
              <a:t>Аллельным исключением</a:t>
            </a:r>
            <a:r>
              <a:rPr lang="ru-RU" dirty="0"/>
              <a:t> называется отсутствие или </a:t>
            </a:r>
            <a:r>
              <a:rPr lang="ru-RU" dirty="0" err="1"/>
              <a:t>инактивация</a:t>
            </a:r>
            <a:r>
              <a:rPr lang="ru-RU" dirty="0"/>
              <a:t> одного из пары генов; в этом случае в </a:t>
            </a:r>
            <a:r>
              <a:rPr lang="ru-RU" dirty="0" smtClean="0"/>
              <a:t>фенотипе присутствует продукт другого гена (гемизиготность, </a:t>
            </a:r>
            <a:r>
              <a:rPr lang="ru-RU" dirty="0" err="1" smtClean="0"/>
              <a:t>делеция</a:t>
            </a:r>
            <a:r>
              <a:rPr lang="ru-RU" dirty="0" smtClean="0"/>
              <a:t>, </a:t>
            </a:r>
            <a:r>
              <a:rPr lang="ru-RU" dirty="0" err="1" smtClean="0"/>
              <a:t>гетерохроматизация</a:t>
            </a:r>
            <a:r>
              <a:rPr lang="ru-RU" dirty="0" smtClean="0"/>
              <a:t> участка хромосомы, в котором находится нужный ген).</a:t>
            </a:r>
          </a:p>
          <a:p>
            <a:pPr marL="0" indent="0">
              <a:buNone/>
            </a:pPr>
            <a:r>
              <a:rPr lang="ru-RU" dirty="0" smtClean="0"/>
              <a:t> </a:t>
            </a:r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109253" y="4251162"/>
          <a:ext cx="3729488" cy="17358660"/>
        </p:xfrm>
        <a:graphic>
          <a:graphicData uri="http://schemas.openxmlformats.org/drawingml/2006/table">
            <a:tbl>
              <a:tblPr/>
              <a:tblGrid>
                <a:gridCol w="932372">
                  <a:extLst>
                    <a:ext uri="{9D8B030D-6E8A-4147-A177-3AD203B41FA5}">
                      <a16:colId xmlns:a16="http://schemas.microsoft.com/office/drawing/2014/main" val="3058878389"/>
                    </a:ext>
                  </a:extLst>
                </a:gridCol>
                <a:gridCol w="932372">
                  <a:extLst>
                    <a:ext uri="{9D8B030D-6E8A-4147-A177-3AD203B41FA5}">
                      <a16:colId xmlns:a16="http://schemas.microsoft.com/office/drawing/2014/main" val="2262606330"/>
                    </a:ext>
                  </a:extLst>
                </a:gridCol>
                <a:gridCol w="932372">
                  <a:extLst>
                    <a:ext uri="{9D8B030D-6E8A-4147-A177-3AD203B41FA5}">
                      <a16:colId xmlns:a16="http://schemas.microsoft.com/office/drawing/2014/main" val="1925924506"/>
                    </a:ext>
                  </a:extLst>
                </a:gridCol>
                <a:gridCol w="932372">
                  <a:extLst>
                    <a:ext uri="{9D8B030D-6E8A-4147-A177-3AD203B41FA5}">
                      <a16:colId xmlns:a16="http://schemas.microsoft.com/office/drawing/2014/main" val="1193295440"/>
                    </a:ext>
                  </a:extLst>
                </a:gridCol>
              </a:tblGrid>
              <a:tr h="6599378">
                <a:tc>
                  <a:txBody>
                    <a:bodyPr/>
                    <a:lstStyle/>
                    <a:p>
                      <a:pPr algn="l"/>
                      <a:r>
                        <a:rPr lang="ru-RU"/>
                        <a:t>Р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♀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rhrh</a:t>
                      </a:r>
                      <a:r>
                        <a:rPr lang="en-US"/>
                        <a:t/>
                      </a:r>
                      <a:br>
                        <a:rPr lang="en-US"/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резус-отрицательная</a:t>
                      </a:r>
                      <a:endParaRPr lang="ru-RU"/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×</a:t>
                      </a: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♂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Rhrh</a:t>
                      </a:r>
                      <a:r>
                        <a:rPr lang="en-US"/>
                        <a:t/>
                      </a:r>
                      <a:br>
                        <a:rPr lang="en-US"/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резус-положительный</a:t>
                      </a:r>
                      <a:endParaRPr lang="ru-RU"/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5171701"/>
                  </a:ext>
                </a:extLst>
              </a:tr>
              <a:tr h="3617799">
                <a:tc>
                  <a:txBody>
                    <a:bodyPr/>
                    <a:lstStyle/>
                    <a:p>
                      <a:pPr algn="l"/>
                      <a:r>
                        <a:rPr lang="ru-RU"/>
                        <a:t>Типы гамет  </a:t>
                      </a: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 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 rh</a:t>
                      </a:r>
                      <a:endParaRPr lang="en-US"/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 </a:t>
                      </a: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  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 Rh</a:t>
                      </a:r>
                      <a:r>
                        <a:rPr lang="en-US"/>
                        <a:t>     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 rh</a:t>
                      </a:r>
                      <a:endParaRPr lang="en-US"/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0062318"/>
                  </a:ext>
                </a:extLst>
              </a:tr>
              <a:tr h="7141483"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F</a:t>
                      </a:r>
                    </a:p>
                  </a:txBody>
                  <a:tcPr marL="47625" marR="47625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Rhrh</a:t>
                      </a:r>
                      <a:r>
                        <a:rPr lang="en-US"/>
                        <a:t/>
                      </a:r>
                      <a:br>
                        <a:rPr lang="en-US"/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резус-положительный</a:t>
                      </a:r>
                      <a:br>
                        <a:rPr lang="ru-RU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50%</a:t>
                      </a:r>
                      <a:endParaRPr lang="ru-RU"/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/>
                        <a:t> </a:t>
                      </a: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rgbClr val="0B6C24"/>
                          </a:solidFill>
                          <a:effectLst/>
                        </a:rPr>
                        <a:t>rhrh</a:t>
                      </a:r>
                      <a:r>
                        <a:rPr lang="en-US" dirty="0"/>
                        <a:t/>
                      </a:r>
                      <a:br>
                        <a:rPr lang="en-US" dirty="0"/>
                      </a:br>
                      <a:r>
                        <a:rPr lang="ru-RU" dirty="0">
                          <a:solidFill>
                            <a:srgbClr val="000000"/>
                          </a:solidFill>
                          <a:effectLst/>
                        </a:rPr>
                        <a:t>резус-отрицательный</a:t>
                      </a:r>
                      <a:br>
                        <a:rPr lang="ru-RU" dirty="0">
                          <a:solidFill>
                            <a:srgbClr val="000000"/>
                          </a:solidFill>
                          <a:effectLst/>
                        </a:rPr>
                      </a:br>
                      <a:r>
                        <a:rPr lang="ru-RU" dirty="0">
                          <a:solidFill>
                            <a:srgbClr val="000000"/>
                          </a:solidFill>
                          <a:effectLst/>
                        </a:rPr>
                        <a:t>50%</a:t>
                      </a:r>
                      <a:endParaRPr lang="ru-RU" dirty="0"/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9269782"/>
                  </a:ext>
                </a:extLst>
              </a:tr>
            </a:tbl>
          </a:graphicData>
        </a:graphic>
      </p:graphicFrame>
      <p:pic>
        <p:nvPicPr>
          <p:cNvPr id="1026" name="Picture 2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3120" y="2666113"/>
            <a:ext cx="199689" cy="133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83282" y="2666113"/>
            <a:ext cx="199689" cy="133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21420" y="2666113"/>
            <a:ext cx="199689" cy="133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7549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ВИДЫ ВЗАИМОДЕЙСТВИЯ АЛЛЕЛЬНЫХ ГЕНОВ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Полное доминирование</a:t>
            </a:r>
          </a:p>
          <a:p>
            <a:endParaRPr lang="ru-RU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15618" y="2664365"/>
            <a:ext cx="9422296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ato"/>
              </a:rPr>
              <a:t>Наличие резус-антигена (резус-фактора) эритроцитов обусловливается доминантным геном </a:t>
            </a:r>
            <a:r>
              <a:rPr kumimoji="0" lang="ru-RU" altLang="ru-RU" sz="2400" b="1" i="0" u="none" strike="noStrike" cap="none" normalizeH="0" baseline="0" dirty="0" err="1" smtClean="0">
                <a:ln>
                  <a:noFill/>
                </a:ln>
                <a:solidFill>
                  <a:srgbClr val="0B6C24"/>
                </a:solidFill>
                <a:effectLst/>
                <a:latin typeface="Lato"/>
              </a:rPr>
              <a:t>Rh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ato"/>
              </a:rPr>
              <a:t>. </a:t>
            </a:r>
            <a:r>
              <a:rPr lang="ru-RU" altLang="ru-RU" sz="2400" dirty="0">
                <a:solidFill>
                  <a:srgbClr val="000000"/>
                </a:solidFill>
                <a:latin typeface="Lato"/>
              </a:rPr>
              <a:t>Г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ato"/>
              </a:rPr>
              <a:t>енотип 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ato"/>
              </a:rPr>
              <a:t>резус-положительного человека 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ato"/>
              </a:rPr>
              <a:t>: 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ato"/>
              </a:rPr>
              <a:t>или </a:t>
            </a:r>
            <a:r>
              <a:rPr kumimoji="0" lang="ru-RU" altLang="ru-RU" sz="2400" b="1" i="0" u="none" strike="noStrike" cap="none" normalizeH="0" baseline="0" dirty="0" err="1" smtClean="0">
                <a:ln>
                  <a:noFill/>
                </a:ln>
                <a:solidFill>
                  <a:srgbClr val="0B6C24"/>
                </a:solidFill>
                <a:effectLst/>
                <a:latin typeface="Lato"/>
              </a:rPr>
              <a:t>RhRh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ato"/>
              </a:rPr>
              <a:t>, или </a:t>
            </a:r>
            <a:r>
              <a:rPr kumimoji="0" lang="ru-RU" altLang="ru-RU" sz="2400" b="1" i="0" u="none" strike="noStrike" cap="none" normalizeH="0" baseline="0" dirty="0" err="1" smtClean="0">
                <a:ln>
                  <a:noFill/>
                </a:ln>
                <a:solidFill>
                  <a:srgbClr val="0B6C24"/>
                </a:solidFill>
                <a:effectLst/>
                <a:latin typeface="Lato"/>
              </a:rPr>
              <a:t>Rhrh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ato"/>
              </a:rPr>
              <a:t>; генотип резус-отрицательного человека — </a:t>
            </a:r>
            <a:r>
              <a:rPr kumimoji="0" lang="ru-RU" altLang="ru-RU" sz="2400" b="1" i="0" u="none" strike="noStrike" cap="none" normalizeH="0" baseline="0" dirty="0" err="1" smtClean="0">
                <a:ln>
                  <a:noFill/>
                </a:ln>
                <a:solidFill>
                  <a:srgbClr val="0B6C24"/>
                </a:solidFill>
                <a:effectLst/>
                <a:latin typeface="Lato"/>
              </a:rPr>
              <a:t>rhrh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ato"/>
              </a:rPr>
              <a:t>. Если, например, мать — резус-отрицательная, а отец резус-положительный и </a:t>
            </a:r>
            <a:r>
              <a:rPr kumimoji="0" lang="ru-RU" alt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Lato"/>
              </a:rPr>
              <a:t>гетерозиготен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ato"/>
              </a:rPr>
              <a:t> 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ato"/>
              </a:rPr>
              <a:t>по этому признаку, то 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ato"/>
              </a:rPr>
              <a:t>с одинаковой вероятностью может родиться как резус-положительный, так и резус-отрицательный ребенок.                       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Lato"/>
              </a:rPr>
              <a:t>Между резус-положительным плодом и резус-отрицательной матерью может возникнуть резус-конфликт.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026" name="Picture 2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53120" y="2666113"/>
            <a:ext cx="199689" cy="133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83282" y="2666113"/>
            <a:ext cx="199689" cy="133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21420" y="2666113"/>
            <a:ext cx="199689" cy="133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86533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Неполное </a:t>
            </a:r>
            <a:r>
              <a:rPr lang="ru-RU" b="1" dirty="0" smtClean="0">
                <a:solidFill>
                  <a:srgbClr val="C00000"/>
                </a:solidFill>
              </a:rPr>
              <a:t>доминирование –промежуточный характер наследования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44625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Имеет место при наследовании окраски околоцветника ночной красавицы, львиного зева, окраски шерсти морских свинок и пр.</a:t>
            </a:r>
          </a:p>
          <a:p>
            <a:r>
              <a:rPr lang="ru-RU" dirty="0" smtClean="0"/>
              <a:t> </a:t>
            </a:r>
            <a:r>
              <a:rPr lang="ru-RU" dirty="0" err="1" smtClean="0"/>
              <a:t>Г.Мендель</a:t>
            </a:r>
            <a:r>
              <a:rPr lang="ru-RU" dirty="0" smtClean="0"/>
              <a:t> </a:t>
            </a:r>
            <a:r>
              <a:rPr lang="ru-RU" dirty="0"/>
              <a:t>столкнулся с неполным доминированием, когда скрещивал крупнолистный сорт гороха с мелколистным. Гибриды первого поколения не повторяли признак ни одного из родительских растений, они имели листья средней величины.</a:t>
            </a:r>
          </a:p>
          <a:p>
            <a:r>
              <a:rPr lang="ru-RU" dirty="0"/>
              <a:t>При скрещивании гомозиготных </a:t>
            </a:r>
            <a:r>
              <a:rPr lang="ru-RU" dirty="0" err="1"/>
              <a:t>красноплодных</a:t>
            </a:r>
            <a:r>
              <a:rPr lang="ru-RU" dirty="0"/>
              <a:t> и белоплодных сортов земляники все первое поколение гибридов имеет розовые плоды. </a:t>
            </a:r>
            <a:endParaRPr lang="ru-RU" dirty="0" smtClean="0"/>
          </a:p>
          <a:p>
            <a:r>
              <a:rPr lang="ru-RU" dirty="0" smtClean="0"/>
              <a:t>При полном доминировании соотношение по фенотипу 3:1, по генотипу 1:2:1; при неполном доминировании соотношение и по фенотипу, и по генотипу 1:2:1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8953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rgbClr val="C00000"/>
                </a:solidFill>
              </a:rPr>
              <a:t>Кодоминирование</a:t>
            </a:r>
            <a:r>
              <a:rPr lang="ru-RU" b="1" dirty="0" smtClean="0">
                <a:solidFill>
                  <a:srgbClr val="C00000"/>
                </a:solidFill>
              </a:rPr>
              <a:t> ( </a:t>
            </a:r>
            <a:r>
              <a:rPr lang="ru-RU" b="1" dirty="0" err="1" smtClean="0">
                <a:solidFill>
                  <a:srgbClr val="C00000"/>
                </a:solidFill>
              </a:rPr>
              <a:t>содоминирование</a:t>
            </a:r>
            <a:r>
              <a:rPr lang="ru-RU" b="1" dirty="0" smtClean="0">
                <a:solidFill>
                  <a:srgbClr val="C00000"/>
                </a:solidFill>
              </a:rPr>
              <a:t>)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2363384" y="1822357"/>
          <a:ext cx="8012516" cy="4356241"/>
        </p:xfrm>
        <a:graphic>
          <a:graphicData uri="http://schemas.openxmlformats.org/drawingml/2006/table">
            <a:tbl>
              <a:tblPr/>
              <a:tblGrid>
                <a:gridCol w="2003129">
                  <a:extLst>
                    <a:ext uri="{9D8B030D-6E8A-4147-A177-3AD203B41FA5}">
                      <a16:colId xmlns:a16="http://schemas.microsoft.com/office/drawing/2014/main" val="1868428612"/>
                    </a:ext>
                  </a:extLst>
                </a:gridCol>
                <a:gridCol w="2003129">
                  <a:extLst>
                    <a:ext uri="{9D8B030D-6E8A-4147-A177-3AD203B41FA5}">
                      <a16:colId xmlns:a16="http://schemas.microsoft.com/office/drawing/2014/main" val="3247366739"/>
                    </a:ext>
                  </a:extLst>
                </a:gridCol>
                <a:gridCol w="2003129">
                  <a:extLst>
                    <a:ext uri="{9D8B030D-6E8A-4147-A177-3AD203B41FA5}">
                      <a16:colId xmlns:a16="http://schemas.microsoft.com/office/drawing/2014/main" val="1619073576"/>
                    </a:ext>
                  </a:extLst>
                </a:gridCol>
                <a:gridCol w="2003129">
                  <a:extLst>
                    <a:ext uri="{9D8B030D-6E8A-4147-A177-3AD203B41FA5}">
                      <a16:colId xmlns:a16="http://schemas.microsoft.com/office/drawing/2014/main" val="171583305"/>
                    </a:ext>
                  </a:extLst>
                </a:gridCol>
              </a:tblGrid>
              <a:tr h="102444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>
                          <a:effectLst/>
                        </a:rPr>
                        <a:t>Группа крови</a:t>
                      </a:r>
                    </a:p>
                  </a:txBody>
                  <a:tcPr marL="84525" marR="84525" marT="25357" marB="25357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>
                          <a:effectLst/>
                        </a:rPr>
                        <a:t>Генотип</a:t>
                      </a:r>
                    </a:p>
                  </a:txBody>
                  <a:tcPr marL="84525" marR="84525" marT="25357" marB="25357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>
                          <a:effectLst/>
                        </a:rPr>
                        <a:t>Фенотип</a:t>
                      </a:r>
                    </a:p>
                  </a:txBody>
                  <a:tcPr marL="84525" marR="84525" marT="25357" marB="25357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>
                          <a:effectLst/>
                        </a:rPr>
                        <a:t>Вид взаимодействия генов у гетерозигот</a:t>
                      </a:r>
                    </a:p>
                  </a:txBody>
                  <a:tcPr marL="84525" marR="84525" marT="25357" marB="25357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2646978"/>
                  </a:ext>
                </a:extLst>
              </a:tr>
              <a:tr h="831724"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effectLst/>
                        </a:rPr>
                        <a:t>I</a:t>
                      </a:r>
                    </a:p>
                  </a:txBody>
                  <a:tcPr marL="50715" marR="50715" marT="50715" marB="50715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>
                          <a:solidFill>
                            <a:srgbClr val="0B6C24"/>
                          </a:solidFill>
                          <a:effectLst/>
                        </a:rPr>
                        <a:t>i</a:t>
                      </a:r>
                      <a:r>
                        <a:rPr lang="en-US" sz="1600" b="1" baseline="30000">
                          <a:solidFill>
                            <a:srgbClr val="0B6C24"/>
                          </a:solidFill>
                          <a:effectLst/>
                        </a:rPr>
                        <a:t>0</a:t>
                      </a:r>
                      <a:r>
                        <a:rPr lang="en-US" sz="1600" b="1">
                          <a:solidFill>
                            <a:srgbClr val="0B6C24"/>
                          </a:solidFill>
                          <a:effectLst/>
                        </a:rPr>
                        <a:t>i</a:t>
                      </a:r>
                      <a:r>
                        <a:rPr lang="en-US" sz="1600" b="1" baseline="30000">
                          <a:solidFill>
                            <a:srgbClr val="0B6C24"/>
                          </a:solidFill>
                          <a:effectLst/>
                        </a:rPr>
                        <a:t>0</a:t>
                      </a:r>
                      <a:endParaRPr lang="en-US" sz="1600">
                        <a:effectLst/>
                      </a:endParaRPr>
                    </a:p>
                  </a:txBody>
                  <a:tcPr marL="50715" marR="50715" marT="50715" marB="50715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</a:rPr>
                        <a:t>Отсутствие эритроцитарных антигенов А и В (0)</a:t>
                      </a:r>
                    </a:p>
                  </a:txBody>
                  <a:tcPr marL="50715" marR="50715" marT="50715" marB="50715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</a:rPr>
                        <a:t> </a:t>
                      </a:r>
                    </a:p>
                  </a:txBody>
                  <a:tcPr marL="50715" marR="50715" marT="50715" marB="50715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8274676"/>
                  </a:ext>
                </a:extLst>
              </a:tr>
              <a:tr h="831724"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effectLst/>
                        </a:rPr>
                        <a:t>II</a:t>
                      </a:r>
                    </a:p>
                  </a:txBody>
                  <a:tcPr marL="50715" marR="50715" marT="50715" marB="50715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>
                          <a:solidFill>
                            <a:srgbClr val="0B6C24"/>
                          </a:solidFill>
                          <a:effectLst/>
                        </a:rPr>
                        <a:t>I</a:t>
                      </a:r>
                      <a:r>
                        <a:rPr lang="en-US" sz="1600" b="1" baseline="30000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sz="1600" b="1">
                          <a:solidFill>
                            <a:srgbClr val="0B6C24"/>
                          </a:solidFill>
                          <a:effectLst/>
                        </a:rPr>
                        <a:t>I</a:t>
                      </a:r>
                      <a:r>
                        <a:rPr lang="en-US" sz="1600" b="1" baseline="30000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sz="1600">
                          <a:effectLst/>
                        </a:rPr>
                        <a:t>, </a:t>
                      </a:r>
                      <a:r>
                        <a:rPr lang="en-US" sz="1600" b="1">
                          <a:solidFill>
                            <a:srgbClr val="0B6C24"/>
                          </a:solidFill>
                          <a:effectLst/>
                        </a:rPr>
                        <a:t>I</a:t>
                      </a:r>
                      <a:r>
                        <a:rPr lang="en-US" sz="1600" b="1" baseline="30000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sz="1600" b="1">
                          <a:solidFill>
                            <a:srgbClr val="0B6C24"/>
                          </a:solidFill>
                          <a:effectLst/>
                        </a:rPr>
                        <a:t>i</a:t>
                      </a:r>
                      <a:r>
                        <a:rPr lang="en-US" sz="1600" b="1" baseline="30000">
                          <a:solidFill>
                            <a:srgbClr val="0B6C24"/>
                          </a:solidFill>
                          <a:effectLst/>
                        </a:rPr>
                        <a:t>0</a:t>
                      </a:r>
                      <a:endParaRPr lang="en-US" sz="1600">
                        <a:effectLst/>
                      </a:endParaRPr>
                    </a:p>
                  </a:txBody>
                  <a:tcPr marL="50715" marR="50715" marT="50715" marB="50715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</a:rPr>
                        <a:t>Наличие эритроцитарных антигенов А (А)</a:t>
                      </a:r>
                    </a:p>
                  </a:txBody>
                  <a:tcPr marL="50715" marR="50715" marT="50715" marB="50715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</a:rPr>
                        <a:t>Полное доминирование</a:t>
                      </a:r>
                    </a:p>
                  </a:txBody>
                  <a:tcPr marL="50715" marR="50715" marT="50715" marB="50715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3920717"/>
                  </a:ext>
                </a:extLst>
              </a:tr>
              <a:tr h="831724"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effectLst/>
                        </a:rPr>
                        <a:t>III</a:t>
                      </a:r>
                    </a:p>
                  </a:txBody>
                  <a:tcPr marL="50715" marR="50715" marT="50715" marB="50715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>
                          <a:solidFill>
                            <a:srgbClr val="0B6C24"/>
                          </a:solidFill>
                          <a:effectLst/>
                        </a:rPr>
                        <a:t>I</a:t>
                      </a:r>
                      <a:r>
                        <a:rPr lang="en-US" sz="1600" b="1" baseline="30000">
                          <a:solidFill>
                            <a:srgbClr val="0B6C24"/>
                          </a:solidFill>
                          <a:effectLst/>
                        </a:rPr>
                        <a:t>B</a:t>
                      </a:r>
                      <a:r>
                        <a:rPr lang="en-US" sz="1600" b="1">
                          <a:solidFill>
                            <a:srgbClr val="0B6C24"/>
                          </a:solidFill>
                          <a:effectLst/>
                        </a:rPr>
                        <a:t>I</a:t>
                      </a:r>
                      <a:r>
                        <a:rPr lang="en-US" sz="1600" b="1" baseline="30000">
                          <a:solidFill>
                            <a:srgbClr val="0B6C24"/>
                          </a:solidFill>
                          <a:effectLst/>
                        </a:rPr>
                        <a:t>B</a:t>
                      </a:r>
                      <a:r>
                        <a:rPr lang="en-US" sz="1600">
                          <a:effectLst/>
                        </a:rPr>
                        <a:t>, </a:t>
                      </a:r>
                      <a:r>
                        <a:rPr lang="en-US" sz="1600" b="1">
                          <a:solidFill>
                            <a:srgbClr val="0B6C24"/>
                          </a:solidFill>
                          <a:effectLst/>
                        </a:rPr>
                        <a:t>I</a:t>
                      </a:r>
                      <a:r>
                        <a:rPr lang="en-US" sz="1600" b="1" baseline="30000">
                          <a:solidFill>
                            <a:srgbClr val="0B6C24"/>
                          </a:solidFill>
                          <a:effectLst/>
                        </a:rPr>
                        <a:t>B</a:t>
                      </a:r>
                      <a:r>
                        <a:rPr lang="en-US" sz="1600" b="1">
                          <a:solidFill>
                            <a:srgbClr val="0B6C24"/>
                          </a:solidFill>
                          <a:effectLst/>
                        </a:rPr>
                        <a:t>i</a:t>
                      </a:r>
                      <a:r>
                        <a:rPr lang="en-US" sz="1600" b="1" baseline="30000">
                          <a:solidFill>
                            <a:srgbClr val="0B6C24"/>
                          </a:solidFill>
                          <a:effectLst/>
                        </a:rPr>
                        <a:t>0</a:t>
                      </a:r>
                      <a:endParaRPr lang="en-US" sz="1600">
                        <a:effectLst/>
                      </a:endParaRPr>
                    </a:p>
                  </a:txBody>
                  <a:tcPr marL="50715" marR="50715" marT="50715" marB="50715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</a:rPr>
                        <a:t>Наличие эритроцитарных антигенов В (В)</a:t>
                      </a:r>
                    </a:p>
                  </a:txBody>
                  <a:tcPr marL="50715" marR="50715" marT="50715" marB="50715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</a:rPr>
                        <a:t>Полное доминирование</a:t>
                      </a:r>
                    </a:p>
                  </a:txBody>
                  <a:tcPr marL="50715" marR="50715" marT="50715" marB="50715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0236010"/>
                  </a:ext>
                </a:extLst>
              </a:tr>
              <a:tr h="831724"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effectLst/>
                        </a:rPr>
                        <a:t>IV</a:t>
                      </a:r>
                    </a:p>
                  </a:txBody>
                  <a:tcPr marL="50715" marR="50715" marT="50715" marB="50715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>
                          <a:solidFill>
                            <a:srgbClr val="0B6C24"/>
                          </a:solidFill>
                          <a:effectLst/>
                        </a:rPr>
                        <a:t>I</a:t>
                      </a:r>
                      <a:r>
                        <a:rPr lang="en-US" sz="1600" b="1" baseline="30000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en-US" sz="1600" b="1">
                          <a:solidFill>
                            <a:srgbClr val="0B6C24"/>
                          </a:solidFill>
                          <a:effectLst/>
                        </a:rPr>
                        <a:t>I</a:t>
                      </a:r>
                      <a:r>
                        <a:rPr lang="en-US" sz="1600" b="1" baseline="30000">
                          <a:solidFill>
                            <a:srgbClr val="0B6C24"/>
                          </a:solidFill>
                          <a:effectLst/>
                        </a:rPr>
                        <a:t>B</a:t>
                      </a:r>
                      <a:endParaRPr lang="en-US" sz="1600">
                        <a:effectLst/>
                      </a:endParaRPr>
                    </a:p>
                  </a:txBody>
                  <a:tcPr marL="50715" marR="50715" marT="50715" marB="50715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>
                          <a:effectLst/>
                        </a:rPr>
                        <a:t>Наличие эритроцитарных антигенов А и В (АВ)</a:t>
                      </a:r>
                    </a:p>
                  </a:txBody>
                  <a:tcPr marL="50715" marR="50715" marT="50715" marB="50715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 err="1" smtClean="0">
                          <a:effectLst/>
                        </a:rPr>
                        <a:t>Кодоминирование</a:t>
                      </a:r>
                      <a:endParaRPr lang="ru-RU" sz="1600" dirty="0">
                        <a:effectLst/>
                      </a:endParaRPr>
                    </a:p>
                  </a:txBody>
                  <a:tcPr marL="50715" marR="50715" marT="50715" marB="50715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36720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9545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base"/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>
                <a:solidFill>
                  <a:srgbClr val="C00000"/>
                </a:solidFill>
              </a:rPr>
              <a:t/>
            </a:r>
            <a:br>
              <a:rPr lang="ru-RU" sz="2800" b="1" dirty="0" smtClean="0">
                <a:solidFill>
                  <a:srgbClr val="C00000"/>
                </a:solidFill>
              </a:rPr>
            </a:br>
            <a:r>
              <a:rPr lang="ru-RU" sz="2800" b="1" dirty="0" smtClean="0">
                <a:solidFill>
                  <a:srgbClr val="C00000"/>
                </a:solidFill>
              </a:rPr>
              <a:t>ВИДЫ </a:t>
            </a:r>
            <a:r>
              <a:rPr lang="ru-RU" sz="2800" b="1" dirty="0">
                <a:solidFill>
                  <a:srgbClr val="C00000"/>
                </a:solidFill>
              </a:rPr>
              <a:t>ВЗАИМОДЕЙСТВИЯ НЕАЛЛЕЛЬНЫХ ГЕНОВ</a:t>
            </a: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dirty="0" err="1" smtClean="0"/>
              <a:t>Комплементарность</a:t>
            </a:r>
            <a:r>
              <a:rPr lang="ru-RU" sz="2800" dirty="0" smtClean="0"/>
              <a:t> , </a:t>
            </a:r>
            <a:r>
              <a:rPr lang="ru-RU" sz="2800" dirty="0" err="1"/>
              <a:t>эпистаз</a:t>
            </a:r>
            <a:r>
              <a:rPr lang="ru-RU" sz="2800" dirty="0"/>
              <a:t>, полимерия.</a:t>
            </a:r>
            <a:br>
              <a:rPr lang="ru-RU" sz="2800" dirty="0"/>
            </a:br>
            <a:r>
              <a:rPr lang="ru-RU" sz="2800" b="1" dirty="0">
                <a:solidFill>
                  <a:srgbClr val="C00000"/>
                </a:solidFill>
              </a:rPr>
              <a:t>Неаллельные гены</a:t>
            </a:r>
            <a:r>
              <a:rPr lang="ru-RU" sz="2800" dirty="0"/>
              <a:t> — гены, расположенные или в неидентичных локусах гомологичных хромосом, или в разных парах гомологичных хромосом.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b="1" dirty="0" err="1">
                <a:hlinkClick r:id="rId2" tooltip="См. определение термина "/>
              </a:rPr>
              <a:t>Комплементарность</a:t>
            </a:r>
            <a:r>
              <a:rPr lang="ru-RU" dirty="0"/>
              <a:t> — вид взаимодействия неаллельных генов, при котором признак формируется в результате суммарного сочетания продуктов их доминантных аллелей. Имеет место при наследовании ореховидной формы гребня у кур, синей окраски баклажанов, зеленого оперения у волнистых попугайчиков и пр.</a:t>
            </a:r>
          </a:p>
          <a:p>
            <a:r>
              <a:rPr lang="ru-RU" dirty="0"/>
              <a:t>Ореховидная форма гребня у кур обусловливается взаимодействием двух доминантных аллелей комплементарных генов </a:t>
            </a:r>
            <a:r>
              <a:rPr lang="ru-RU" b="1" dirty="0"/>
              <a:t>А</a:t>
            </a:r>
            <a:r>
              <a:rPr lang="ru-RU" dirty="0"/>
              <a:t> и </a:t>
            </a:r>
            <a:r>
              <a:rPr lang="ru-RU" b="1" dirty="0"/>
              <a:t>В</a:t>
            </a:r>
            <a:r>
              <a:rPr lang="ru-RU" dirty="0"/>
              <a:t> (</a:t>
            </a:r>
            <a:r>
              <a:rPr lang="ru-RU" b="1" dirty="0"/>
              <a:t>А_В_</a:t>
            </a:r>
            <a:r>
              <a:rPr lang="ru-RU" dirty="0"/>
              <a:t>). Сочетание одного из этих генов в доминантном, а другого в рецессивном состоянии вызывает формирование либо розовидного (</a:t>
            </a:r>
            <a:r>
              <a:rPr lang="ru-RU" b="1" dirty="0" err="1"/>
              <a:t>А_bb</a:t>
            </a:r>
            <a:r>
              <a:rPr lang="ru-RU" dirty="0"/>
              <a:t>), либо гороховидного гребня (</a:t>
            </a:r>
            <a:r>
              <a:rPr lang="ru-RU" b="1" dirty="0" err="1"/>
              <a:t>ааВ</a:t>
            </a:r>
            <a:r>
              <a:rPr lang="ru-RU" b="1" dirty="0"/>
              <a:t>_</a:t>
            </a:r>
            <a:r>
              <a:rPr lang="ru-RU" dirty="0"/>
              <a:t>). У особей с генотипом </a:t>
            </a:r>
            <a:r>
              <a:rPr lang="ru-RU" b="1" dirty="0" err="1"/>
              <a:t>aabb</a:t>
            </a:r>
            <a:r>
              <a:rPr lang="ru-RU" dirty="0"/>
              <a:t> — листовидный гребень.</a:t>
            </a:r>
          </a:p>
        </p:txBody>
      </p:sp>
    </p:spTree>
    <p:extLst>
      <p:ext uri="{BB962C8B-B14F-4D97-AF65-F5344CB8AC3E}">
        <p14:creationId xmlns:p14="http://schemas.microsoft.com/office/powerpoint/2010/main" val="876344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sz="2700" dirty="0"/>
              <a:t>Ореховидная форма гребня — 9/16, розовидная форма гребня — 3/16, гороховидная форма гребня — 3/16, листовидная форма гребня — 1/16. Расщепление по фенотипу 9:3:3:1</a:t>
            </a:r>
            <a:r>
              <a:rPr lang="ru-RU" sz="2700" dirty="0" smtClean="0"/>
              <a:t>.</a:t>
            </a:r>
            <a:r>
              <a:rPr lang="en-US" sz="2700" dirty="0" smtClean="0"/>
              <a:t>  P </a:t>
            </a:r>
            <a:r>
              <a:rPr lang="en-US" sz="2700" dirty="0" err="1" smtClean="0"/>
              <a:t>AaBb</a:t>
            </a:r>
            <a:r>
              <a:rPr lang="ru-RU" sz="2700" dirty="0" smtClean="0"/>
              <a:t>(ореховидный)</a:t>
            </a:r>
            <a:r>
              <a:rPr lang="en-US" sz="2700" dirty="0" smtClean="0"/>
              <a:t>*</a:t>
            </a:r>
            <a:r>
              <a:rPr lang="en-US" sz="2700" dirty="0" err="1" smtClean="0"/>
              <a:t>AaBb</a:t>
            </a:r>
            <a:r>
              <a:rPr lang="ru-RU" sz="2700" dirty="0" smtClean="0"/>
              <a:t>(ореховидный)</a:t>
            </a:r>
            <a:endParaRPr lang="ru-RU" sz="2700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</p:nvPr>
        </p:nvGraphicFramePr>
        <p:xfrm>
          <a:off x="838200" y="2286794"/>
          <a:ext cx="10515600" cy="3429000"/>
        </p:xfrm>
        <a:graphic>
          <a:graphicData uri="http://schemas.openxmlformats.org/drawingml/2006/table">
            <a:tbl>
              <a:tblPr/>
              <a:tblGrid>
                <a:gridCol w="1752600">
                  <a:extLst>
                    <a:ext uri="{9D8B030D-6E8A-4147-A177-3AD203B41FA5}">
                      <a16:colId xmlns:a16="http://schemas.microsoft.com/office/drawing/2014/main" val="347099739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101217208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810979024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304907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45708296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58401454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 </a:t>
                      </a: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>
                          <a:effectLst/>
                        </a:rPr>
                        <a:t>♂</a:t>
                      </a: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AB</a:t>
                      </a:r>
                      <a:endParaRPr lang="en-US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Ab</a:t>
                      </a:r>
                      <a:endParaRPr lang="en-US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rgbClr val="0B6C24"/>
                          </a:solidFill>
                          <a:effectLst/>
                        </a:rPr>
                        <a:t>aB</a:t>
                      </a:r>
                      <a:endParaRPr lang="en-US" dirty="0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ab</a:t>
                      </a:r>
                      <a:endParaRPr lang="en-US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02832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ru-RU">
                          <a:effectLst/>
                        </a:rPr>
                        <a:t>♀</a:t>
                      </a:r>
                    </a:p>
                  </a:txBody>
                  <a:tcPr marL="57150" marR="57150" marT="57150" marB="57150" anchor="b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 </a:t>
                      </a: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4228090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AB</a:t>
                      </a:r>
                      <a:endParaRPr lang="en-US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AABB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ореховидный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AABb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ореховидный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AaBB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ореховидный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AaBb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ореховидный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368311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Ab</a:t>
                      </a:r>
                      <a:endParaRPr lang="en-US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AABb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ореховидный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ru-RU" b="1">
                          <a:solidFill>
                            <a:srgbClr val="0B6C24"/>
                          </a:solidFill>
                          <a:effectLst/>
                        </a:rPr>
                        <a:t>А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bb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розовидный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AaBb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ореховидный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Aabb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розовидный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7313336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aB</a:t>
                      </a:r>
                      <a:endParaRPr lang="en-US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AaBB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ореховидный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AaBb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ореховидный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aaBB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гороховидный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aaBb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гороховидный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9344006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ab</a:t>
                      </a:r>
                      <a:endParaRPr lang="en-US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AaBb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ореховидный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Aabb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розовидный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aaBb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гороховидный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rgbClr val="0B6C24"/>
                          </a:solidFill>
                          <a:effectLst/>
                        </a:rPr>
                        <a:t>aabb</a:t>
                      </a:r>
                      <a:r>
                        <a:rPr lang="en-US" dirty="0">
                          <a:effectLst/>
                        </a:rPr>
                        <a:t/>
                      </a:r>
                      <a:br>
                        <a:rPr lang="en-US" dirty="0">
                          <a:effectLst/>
                        </a:rPr>
                      </a:br>
                      <a:r>
                        <a:rPr lang="ru-RU" dirty="0">
                          <a:solidFill>
                            <a:srgbClr val="000000"/>
                          </a:solidFill>
                          <a:effectLst/>
                        </a:rPr>
                        <a:t>листовидный</a:t>
                      </a:r>
                      <a:endParaRPr lang="ru-RU" dirty="0">
                        <a:effectLst/>
                      </a:endParaRPr>
                    </a:p>
                  </a:txBody>
                  <a:tcPr marL="57150" marR="57150" marT="57150" marB="57150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2310195"/>
                  </a:ext>
                </a:extLst>
              </a:tr>
            </a:tbl>
          </a:graphicData>
        </a:graphic>
      </p:graphicFrame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73" name="Picture 1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14325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14325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14325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14325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14325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14325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14325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14325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14325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14325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14325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6" name="Picture 14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14325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7" name="Picture 15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14325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8" name="Picture 16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14325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9" name="Picture 17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14325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0" name="Picture 18" descr="гаме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14325" cy="209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26824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Темно-синяя окраска плодов баклажанов формируется в результате взаимодействия продуктов двух неаллельных доминантных генов </a:t>
            </a:r>
            <a:r>
              <a:rPr lang="ru-RU" sz="2800" b="1" dirty="0"/>
              <a:t>А</a:t>
            </a:r>
            <a:r>
              <a:rPr lang="ru-RU" sz="2800" dirty="0"/>
              <a:t> и </a:t>
            </a:r>
            <a:r>
              <a:rPr lang="ru-RU" sz="2800" b="1" dirty="0"/>
              <a:t>В</a:t>
            </a:r>
            <a:r>
              <a:rPr lang="ru-RU" sz="2800" dirty="0"/>
              <a:t>. Растения, гомозиготные по любому из соответствующих рецессивных аллелей </a:t>
            </a:r>
            <a:r>
              <a:rPr lang="ru-RU" sz="2800" b="1" dirty="0"/>
              <a:t>а</a:t>
            </a:r>
            <a:r>
              <a:rPr lang="ru-RU" sz="2800" dirty="0"/>
              <a:t> и </a:t>
            </a:r>
            <a:r>
              <a:rPr lang="ru-RU" sz="2800" b="1" dirty="0"/>
              <a:t>b</a:t>
            </a:r>
            <a:r>
              <a:rPr lang="ru-RU" sz="2800" dirty="0"/>
              <a:t> или по ним обоим, имеют белые плоды.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838201" y="2149634"/>
          <a:ext cx="10515598" cy="3703320"/>
        </p:xfrm>
        <a:graphic>
          <a:graphicData uri="http://schemas.openxmlformats.org/drawingml/2006/table">
            <a:tbl>
              <a:tblPr/>
              <a:tblGrid>
                <a:gridCol w="1620050">
                  <a:extLst>
                    <a:ext uri="{9D8B030D-6E8A-4147-A177-3AD203B41FA5}">
                      <a16:colId xmlns:a16="http://schemas.microsoft.com/office/drawing/2014/main" val="4181873191"/>
                    </a:ext>
                  </a:extLst>
                </a:gridCol>
                <a:gridCol w="1620050">
                  <a:extLst>
                    <a:ext uri="{9D8B030D-6E8A-4147-A177-3AD203B41FA5}">
                      <a16:colId xmlns:a16="http://schemas.microsoft.com/office/drawing/2014/main" val="4130380512"/>
                    </a:ext>
                  </a:extLst>
                </a:gridCol>
                <a:gridCol w="1620050">
                  <a:extLst>
                    <a:ext uri="{9D8B030D-6E8A-4147-A177-3AD203B41FA5}">
                      <a16:colId xmlns:a16="http://schemas.microsoft.com/office/drawing/2014/main" val="3510096805"/>
                    </a:ext>
                  </a:extLst>
                </a:gridCol>
                <a:gridCol w="1620050">
                  <a:extLst>
                    <a:ext uri="{9D8B030D-6E8A-4147-A177-3AD203B41FA5}">
                      <a16:colId xmlns:a16="http://schemas.microsoft.com/office/drawing/2014/main" val="2685112292"/>
                    </a:ext>
                  </a:extLst>
                </a:gridCol>
                <a:gridCol w="1620050">
                  <a:extLst>
                    <a:ext uri="{9D8B030D-6E8A-4147-A177-3AD203B41FA5}">
                      <a16:colId xmlns:a16="http://schemas.microsoft.com/office/drawing/2014/main" val="1222388990"/>
                    </a:ext>
                  </a:extLst>
                </a:gridCol>
                <a:gridCol w="2415348">
                  <a:extLst>
                    <a:ext uri="{9D8B030D-6E8A-4147-A177-3AD203B41FA5}">
                      <a16:colId xmlns:a16="http://schemas.microsoft.com/office/drawing/2014/main" val="2935493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ru-RU">
                          <a:effectLst/>
                        </a:rPr>
                        <a:t/>
                      </a:r>
                      <a:br>
                        <a:rPr lang="ru-RU">
                          <a:effectLst/>
                        </a:rPr>
                      </a:br>
                      <a:r>
                        <a:rPr lang="ru-RU">
                          <a:effectLst/>
                        </a:rPr>
                        <a:t>♂</a:t>
                      </a:r>
                    </a:p>
                  </a:txBody>
                  <a:tcPr marL="57150" marR="57150" marT="57150" marB="57150" anchor="ctr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AB</a:t>
                      </a:r>
                      <a:endParaRPr lang="en-US">
                        <a:effectLst/>
                      </a:endParaRPr>
                    </a:p>
                  </a:txBody>
                  <a:tcPr marL="57150" marR="57150" marT="57150" marB="57150" anchor="ctr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Ab</a:t>
                      </a:r>
                      <a:endParaRPr lang="en-US">
                        <a:effectLst/>
                      </a:endParaRPr>
                    </a:p>
                  </a:txBody>
                  <a:tcPr marL="57150" marR="57150" marT="57150" marB="57150" anchor="ctr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aB</a:t>
                      </a:r>
                      <a:endParaRPr lang="en-US">
                        <a:effectLst/>
                      </a:endParaRPr>
                    </a:p>
                  </a:txBody>
                  <a:tcPr marL="57150" marR="57150" marT="57150" marB="57150" anchor="ctr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ab</a:t>
                      </a:r>
                      <a:endParaRPr lang="en-US">
                        <a:effectLst/>
                      </a:endParaRPr>
                    </a:p>
                  </a:txBody>
                  <a:tcPr marL="57150" marR="57150" marT="57150" marB="57150" anchor="ctr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59719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ru-RU">
                          <a:effectLst/>
                        </a:rPr>
                        <a:t>♀</a:t>
                      </a:r>
                    </a:p>
                  </a:txBody>
                  <a:tcPr marL="57150" marR="57150" marT="57150" marB="57150" anchor="b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>
                          <a:effectLst/>
                        </a:rPr>
                        <a:t> </a:t>
                      </a:r>
                    </a:p>
                  </a:txBody>
                  <a:tcPr marL="57150" marR="57150" marT="57150" marB="57150" anchor="ctr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7781283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AB</a:t>
                      </a:r>
                      <a:endParaRPr lang="en-US">
                        <a:effectLst/>
                      </a:endParaRPr>
                    </a:p>
                  </a:txBody>
                  <a:tcPr marL="57150" marR="57150" marT="57150" marB="57150" anchor="ctr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AABB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синяя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 anchor="ctr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AABb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синяя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 anchor="ctr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AaBB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синяя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 anchor="ctr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AaBb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синяя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 anchor="ctr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0262715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Ab</a:t>
                      </a:r>
                      <a:endParaRPr lang="en-US">
                        <a:effectLst/>
                      </a:endParaRPr>
                    </a:p>
                  </a:txBody>
                  <a:tcPr marL="57150" marR="57150" marT="57150" marB="57150" anchor="ctr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AABb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синяя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 anchor="ctr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</a:t>
                      </a:r>
                      <a:r>
                        <a:rPr lang="ru-RU" b="1">
                          <a:solidFill>
                            <a:srgbClr val="0B6C24"/>
                          </a:solidFill>
                          <a:effectLst/>
                        </a:rPr>
                        <a:t>А</a:t>
                      </a:r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bb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белая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 anchor="ctr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AaBb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синяя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 anchor="ctr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Aabb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белая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 anchor="ctr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6966892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aB</a:t>
                      </a:r>
                      <a:endParaRPr lang="en-US">
                        <a:effectLst/>
                      </a:endParaRPr>
                    </a:p>
                  </a:txBody>
                  <a:tcPr marL="57150" marR="57150" marT="57150" marB="57150" anchor="ctr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AaBB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синяя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 anchor="ctr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AaBb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синяя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 anchor="ctr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aaBB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белая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 anchor="ctr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aaBb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белая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 anchor="ctr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0960824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ab</a:t>
                      </a:r>
                      <a:endParaRPr lang="en-US">
                        <a:effectLst/>
                      </a:endParaRPr>
                    </a:p>
                  </a:txBody>
                  <a:tcPr marL="57150" marR="57150" marT="57150" marB="57150" anchor="ctr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AaBb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синяя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 anchor="ctr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Aabb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белая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 anchor="ctr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rgbClr val="0B6C24"/>
                          </a:solidFill>
                          <a:effectLst/>
                        </a:rPr>
                        <a:t>aaBb</a:t>
                      </a:r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r>
                        <a:rPr lang="ru-RU">
                          <a:solidFill>
                            <a:srgbClr val="000000"/>
                          </a:solidFill>
                          <a:effectLst/>
                        </a:rPr>
                        <a:t>белая</a:t>
                      </a:r>
                      <a:endParaRPr lang="ru-RU">
                        <a:effectLst/>
                      </a:endParaRPr>
                    </a:p>
                  </a:txBody>
                  <a:tcPr marL="57150" marR="57150" marT="57150" marB="57150" anchor="ctr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rgbClr val="0B6C24"/>
                          </a:solidFill>
                          <a:effectLst/>
                        </a:rPr>
                        <a:t>aabb</a:t>
                      </a:r>
                      <a:r>
                        <a:rPr lang="en-US" dirty="0">
                          <a:effectLst/>
                        </a:rPr>
                        <a:t/>
                      </a:r>
                      <a:br>
                        <a:rPr lang="en-US" dirty="0">
                          <a:effectLst/>
                        </a:rPr>
                      </a:br>
                      <a:r>
                        <a:rPr lang="ru-RU" dirty="0">
                          <a:solidFill>
                            <a:srgbClr val="000000"/>
                          </a:solidFill>
                          <a:effectLst/>
                        </a:rPr>
                        <a:t>белая</a:t>
                      </a:r>
                      <a:endParaRPr lang="ru-RU" dirty="0">
                        <a:effectLst/>
                      </a:endParaRPr>
                    </a:p>
                  </a:txBody>
                  <a:tcPr marL="57150" marR="57150" marT="57150" marB="57150" anchor="ctr">
                    <a:lnL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1E966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3267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27335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787</Words>
  <Application>Microsoft Office PowerPoint</Application>
  <PresentationFormat>Широкоэкранный</PresentationFormat>
  <Paragraphs>316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Lato</vt:lpstr>
      <vt:lpstr>Тема Office</vt:lpstr>
      <vt:lpstr>Взаимодействие генов</vt:lpstr>
      <vt:lpstr>Презентация PowerPoint</vt:lpstr>
      <vt:lpstr>ВИДЫ ВЗАИМОДЕЙСТВИЯ АЛЛЕЛЬНЫХ ГЕНОВ </vt:lpstr>
      <vt:lpstr>ВИДЫ ВЗАИМОДЕЙСТВИЯ АЛЛЕЛЬНЫХ ГЕНОВ </vt:lpstr>
      <vt:lpstr>Неполное доминирование –промежуточный характер наследования </vt:lpstr>
      <vt:lpstr>Кодоминирование ( содоминирование) </vt:lpstr>
      <vt:lpstr>   ВИДЫ ВЗАИМОДЕЙСТВИЯ НЕАЛЛЕЛЬНЫХ ГЕНОВ Комплементарность , эпистаз, полимерия. Неаллельные гены — гены, расположенные или в неидентичных локусах гомологичных хромосом, или в разных парах гомологичных хромосом. </vt:lpstr>
      <vt:lpstr> Ореховидная форма гребня — 9/16, розовидная форма гребня — 3/16, гороховидная форма гребня — 3/16, листовидная форма гребня — 1/16. Расщепление по фенотипу 9:3:3:1.  P AaBb(ореховидный)*AaBb(ореховидный)</vt:lpstr>
      <vt:lpstr>Темно-синяя окраска плодов баклажанов формируется в результате взаимодействия продуктов двух неаллельных доминантных генов А и В. Растения, гомозиготные по любому из соответствующих рецессивных аллелей а и b или по ним обоим, имеют белые плоды.</vt:lpstr>
      <vt:lpstr>При комплементарном взаимодействии генов расщепление по фенотипу может быть  </vt:lpstr>
      <vt:lpstr>Эпистаз — вид взаимодействия неаллельных генов, при котором одна пара генов подавляет (не дает проявиться в фенотипе) другую пару генов.</vt:lpstr>
      <vt:lpstr>   Доминантный эпистаз. Наследование белой окраски плодов тыквы. При этом ген В отвечает за желтую окраску плодов тыквы, b — зеленую окраску; I — эпистатичный ген, подавляет В и b, вызывая белую окраску; ген i на формирование окраски влияния не оказывает.   </vt:lpstr>
      <vt:lpstr>  Белая окраска плодов тыквы — 12/16, желтая окраска плодов тыквы — 3/16, зеленая окраска плодов тыквы — 1/16. Расщепление по фенотипу 12:3:1. </vt:lpstr>
      <vt:lpstr>     Рецессивный эпистаз. Наследование белой окраски шерсти у мышей. Ген А отвечает за серую окраску шерсти, а — за черную окраску, I — не оказывает влияния на проявление признака, i — эпистатичный ген, подавляющий гены А и а и вызывающий белую окраску.   </vt:lpstr>
      <vt:lpstr>  Серая окраска шерсти у мышей — 9/16, черная окраска шерсти у мышей — 3/16, белая окраска шерсти у мышей — 4/16. Расщепление по фенотипу 9:3:4.         </vt:lpstr>
      <vt:lpstr>Полимерия</vt:lpstr>
      <vt:lpstr>Кумулятивная полимерия. Наследование окраски зерновок пшеницы, чешуек семян овса, роста и цвета кожи человека и т.д. </vt:lpstr>
      <vt:lpstr>Черные чешуйки семян у овса — 1/16, темно-серые чешуйки семян у овса — 4/16, серые чешуйки семян у овса — 6/16, светло-серые чешуйки семян у овса — 4/16, желтые чешуйки семян у овса — 1/16. Расщепление по фенотипу 1:4:6:4:1.</vt:lpstr>
      <vt:lpstr>Некумулятивная полимерия.  Наследование формы плодов пастушьей сумки.</vt:lpstr>
      <vt:lpstr>Треугольная форма плодов у пастушьей сумки — 15/16, овальная форма плодов у пастушьей сумки — 1/16.</vt:lpstr>
      <vt:lpstr>Презентация PowerPoint</vt:lpstr>
      <vt:lpstr>Презентация PowerPoint</vt:lpstr>
      <vt:lpstr>Презентация PowerPoint</vt:lpstr>
      <vt:lpstr>             Сверхдоминирование — это явление преимущества класса гетерозигот по сравнению с возможными для данного гена и аллелей классами гомозигот.    Теория сверхдоминирования объясняет эффект гетерозиса аллельным взаимодействием генов в гетерозиготном состоянии. </vt:lpstr>
      <vt:lpstr>Презентация PowerPoint</vt:lpstr>
      <vt:lpstr>Задачи демоверсии ЕГЭ-2020</vt:lpstr>
      <vt:lpstr>Закон сцепленного наследования Томаса Моргана. Нарушение сцепления.</vt:lpstr>
      <vt:lpstr>1 морганида = 1 % кроссинговера Расстояние в 16 морганид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Цитогенетический анализ – это анализ хромосом с помощью микроскопа.</dc:title>
  <dc:creator>Nataly</dc:creator>
  <cp:lastModifiedBy>Nataly</cp:lastModifiedBy>
  <cp:revision>26</cp:revision>
  <dcterms:created xsi:type="dcterms:W3CDTF">2020-01-21T07:35:06Z</dcterms:created>
  <dcterms:modified xsi:type="dcterms:W3CDTF">2020-03-21T19:06:29Z</dcterms:modified>
</cp:coreProperties>
</file>