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69.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slides/slide183.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72.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s/slide199.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58" r:id="rId2"/>
    <p:sldId id="256" r:id="rId3"/>
    <p:sldId id="287" r:id="rId4"/>
    <p:sldId id="288"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57" r:id="rId195"/>
    <p:sldId id="449" r:id="rId196"/>
    <p:sldId id="451" r:id="rId197"/>
    <p:sldId id="452" r:id="rId198"/>
    <p:sldId id="453" r:id="rId199"/>
    <p:sldId id="454" r:id="rId200"/>
    <p:sldId id="455" r:id="rId201"/>
    <p:sldId id="456" r:id="rId20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233" autoAdjust="0"/>
    <p:restoredTop sz="94713" autoAdjust="0"/>
  </p:normalViewPr>
  <p:slideViewPr>
    <p:cSldViewPr>
      <p:cViewPr>
        <p:scale>
          <a:sx n="100" d="100"/>
          <a:sy n="100" d="100"/>
        </p:scale>
        <p:origin x="-2166" y="-312"/>
      </p:cViewPr>
      <p:guideLst>
        <p:guide orient="horz" pos="2160"/>
        <p:guide pos="2880"/>
      </p:guideLst>
    </p:cSldViewPr>
  </p:slideViewPr>
  <p:outlineViewPr>
    <p:cViewPr>
      <p:scale>
        <a:sx n="33" d="100"/>
        <a:sy n="33" d="100"/>
      </p:scale>
      <p:origin x="0" y="2490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tableStyles" Target="tableStyles.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09.04.2020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09.04.2020</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09.04.2020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09.04.2020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09.04.2020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09.04.2020</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09.04.2020</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09.04.2020</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09.04.2020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14546" y="2500306"/>
            <a:ext cx="6172200" cy="1894362"/>
          </a:xfrm>
        </p:spPr>
        <p:txBody>
          <a:bodyPr/>
          <a:lstStyle/>
          <a:p>
            <a:r>
              <a:rPr lang="ru-RU" dirty="0" smtClean="0"/>
              <a:t>Проверка знания фехтовальной терминологии</a:t>
            </a:r>
            <a:endParaRPr lang="ru-RU" dirty="0"/>
          </a:p>
        </p:txBody>
      </p:sp>
      <p:sp>
        <p:nvSpPr>
          <p:cNvPr id="3" name="Подзаголовок 2"/>
          <p:cNvSpPr>
            <a:spLocks noGrp="1"/>
          </p:cNvSpPr>
          <p:nvPr>
            <p:ph type="subTitle" idx="1"/>
          </p:nvPr>
        </p:nvSpPr>
        <p:spPr/>
        <p:txBody>
          <a:bodyPr>
            <a:normAutofit fontScale="85000" lnSpcReduction="20000"/>
          </a:bodyPr>
          <a:lstStyle/>
          <a:p>
            <a:r>
              <a:rPr lang="ru-RU" dirty="0" smtClean="0"/>
              <a:t>Дистанционное обучение ДОО «Саберфайтинг»</a:t>
            </a:r>
          </a:p>
          <a:p>
            <a:r>
              <a:rPr lang="ru-RU" dirty="0" err="1" smtClean="0"/>
              <a:t>ДТДиМ</a:t>
            </a:r>
            <a:r>
              <a:rPr lang="ru-RU" dirty="0" smtClean="0"/>
              <a:t> г. Томска (максимальное количество баллов – 100)</a:t>
            </a:r>
          </a:p>
          <a:p>
            <a:r>
              <a:rPr lang="ru-RU" dirty="0" smtClean="0"/>
              <a:t>Составитель:  Лобанов Виктор Викторович,</a:t>
            </a:r>
            <a:br>
              <a:rPr lang="ru-RU" dirty="0" smtClean="0"/>
            </a:br>
            <a:r>
              <a:rPr lang="ru-RU" dirty="0" smtClean="0"/>
              <a:t>педагог дополнительного образования высшей квалификационной категории, судья первой</a:t>
            </a:r>
            <a:br>
              <a:rPr lang="ru-RU" dirty="0" smtClean="0"/>
            </a:br>
            <a:r>
              <a:rPr lang="ru-RU" dirty="0" smtClean="0"/>
              <a:t>категории по фехтованию.</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Атака уколом/ударом с предварительным толчком своим оружием клинка противника.</a:t>
            </a:r>
            <a:br>
              <a:rPr lang="ru-RU" dirty="0" smtClean="0"/>
            </a:br>
            <a:endParaRPr lang="ru-RU"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Беспрерывное </a:t>
            </a:r>
            <a:r>
              <a:rPr lang="ru-RU" dirty="0" err="1" smtClean="0"/>
              <a:t>переставление</a:t>
            </a:r>
            <a:r>
              <a:rPr lang="ru-RU" dirty="0" smtClean="0"/>
              <a:t> ног, </a:t>
            </a:r>
            <a:r>
              <a:rPr lang="ru-RU" dirty="0" err="1" smtClean="0"/>
              <a:t>притоптывание</a:t>
            </a:r>
            <a:r>
              <a:rPr lang="ru-RU" dirty="0" smtClean="0"/>
              <a:t> и небольшие перемещения фехтовальщика вперед и назад во время боя, имеющие целью подготовить дистанцию для внезапного нападения на противника.</a:t>
            </a:r>
            <a:endParaRPr lang="ru-RU"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00306"/>
            <a:ext cx="8229600" cy="1143000"/>
          </a:xfrm>
        </p:spPr>
        <p:txBody>
          <a:bodyPr/>
          <a:lstStyle/>
          <a:p>
            <a:r>
              <a:rPr lang="ru-RU" dirty="0" smtClean="0"/>
              <a:t>Игра ног</a:t>
            </a:r>
            <a:endParaRPr lang="ru-RU"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Периодические легкие движения оружием во время боя, имеющие целью подготовить успешное применение основных боевых приемов или затруднить это сделать противнику.</a:t>
            </a:r>
            <a:endParaRPr lang="ru-RU"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Игра оружием </a:t>
            </a:r>
            <a:endParaRPr lang="ru-RU"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Клинок не соприкасается с оружием противника или тренера в уроке.</a:t>
            </a:r>
            <a:endParaRPr lang="ru-RU"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Клинок вне соединения</a:t>
            </a:r>
            <a:endParaRPr lang="ru-RU"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1) атака на начало или подготовку атаки противника, но опережающая его нанесением укола-удара не менее чем на один темп.</a:t>
            </a:r>
            <a:br>
              <a:rPr lang="ru-RU" dirty="0" smtClean="0"/>
            </a:br>
            <a:r>
              <a:rPr lang="ru-RU" dirty="0" smtClean="0"/>
              <a:t>2) атака на атаку противника с одновременной защитой.</a:t>
            </a:r>
            <a:endParaRPr lang="ru-RU"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Контратака</a:t>
            </a:r>
            <a:endParaRPr lang="ru-RU"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Защита от ответного укола/удара.</a:t>
            </a:r>
            <a:endParaRPr lang="ru-RU"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err="1" smtClean="0"/>
              <a:t>Контрзащита</a:t>
            </a:r>
            <a:r>
              <a:rPr lang="en-US" dirty="0" smtClean="0"/>
              <a:t>/</a:t>
            </a:r>
            <a:r>
              <a:rPr lang="ru-RU" dirty="0" err="1" smtClean="0"/>
              <a:t>контрпарад</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Атака с батманом</a:t>
            </a:r>
            <a:endParaRPr lang="ru-RU"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Ответ, наносимый атакующим после его защиты от ответа противника.</a:t>
            </a:r>
            <a:br>
              <a:rPr lang="ru-RU" dirty="0" smtClean="0"/>
            </a:br>
            <a:endParaRPr lang="ru-RU"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err="1" smtClean="0"/>
              <a:t>Контрответ</a:t>
            </a:r>
            <a:r>
              <a:rPr lang="ru-RU" dirty="0" smtClean="0"/>
              <a:t>/</a:t>
            </a:r>
            <a:r>
              <a:rPr lang="ru-RU" dirty="0" err="1" smtClean="0"/>
              <a:t>контррипост</a:t>
            </a:r>
            <a:r>
              <a:rPr lang="ru-RU" dirty="0" smtClean="0"/>
              <a:t> </a:t>
            </a:r>
            <a:endParaRPr lang="ru-RU"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Укол (удар), наносимый «в темп» на контратаку противника.</a:t>
            </a:r>
            <a:endParaRPr lang="ru-RU"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err="1" smtClean="0"/>
              <a:t>Контртемп</a:t>
            </a:r>
            <a:endParaRPr lang="ru-RU"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Положение фехтовальщиков во время боя, при котором тела их соприкасаются.</a:t>
            </a:r>
            <a:endParaRPr lang="ru-RU"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err="1" smtClean="0"/>
              <a:t>Кор-а-кор</a:t>
            </a:r>
            <a:r>
              <a:rPr lang="ru-RU" dirty="0" smtClean="0"/>
              <a:t> </a:t>
            </a:r>
            <a:endParaRPr lang="ru-RU"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Направление угрозы уколом по отношению к оружию противника (верхние, нижние, </a:t>
            </a:r>
            <a:r>
              <a:rPr lang="ru-RU" dirty="0" err="1" smtClean="0"/>
              <a:t>наружние</a:t>
            </a:r>
            <a:r>
              <a:rPr lang="ru-RU" dirty="0" smtClean="0"/>
              <a:t>, внутренние) </a:t>
            </a:r>
            <a:endParaRPr lang="ru-RU"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Линия</a:t>
            </a:r>
            <a:endParaRPr lang="ru-RU"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
            </a:r>
            <a:br>
              <a:rPr lang="ru-RU" dirty="0" smtClean="0"/>
            </a:br>
            <a:r>
              <a:rPr lang="ru-RU" dirty="0" smtClean="0"/>
              <a:t>Умышленно не добранная защита или преувеличенно широкое обозначенное резкое защитное движение, применяемое с целью вызова противника на желаемое противодействие или введения его в заблуждение ложным реагированием для осуществления своих истинных намерений.</a:t>
            </a:r>
            <a:endParaRPr lang="ru-RU"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Ложная защита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Атака, состоящая из действия на оружие, обмана и укола/удара.</a:t>
            </a:r>
            <a:endParaRPr lang="ru-RU"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Все действия фехтовальщика, умышленно не доведенные до конца или преувеличенно широкие, проводятся в бою для разведки, скрытия истинного намерения или вызова противника на желаемые действия. </a:t>
            </a:r>
            <a:endParaRPr lang="ru-RU"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Ложные действия </a:t>
            </a:r>
            <a:endParaRPr lang="ru-RU"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Мягкое или сильное давление своим оружием на оружие противника, производимое обычно с целью вызвать противника на противодействие.</a:t>
            </a:r>
            <a:endParaRPr lang="ru-RU"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Нажим</a:t>
            </a:r>
            <a:endParaRPr lang="ru-RU"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Комплекс различных боевых действий, направленных на поражение противника уколом или ударом.</a:t>
            </a:r>
            <a:endParaRPr lang="ru-RU"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Нападение </a:t>
            </a:r>
            <a:endParaRPr lang="ru-RU"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Угроза движением оружия или тела, совершаемая фехтовальщиком с целью вызвать противника на определенную защиту, чтобы нанести укол/удар в открывшуюся часть тела.</a:t>
            </a:r>
            <a:endParaRPr lang="ru-RU"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Обман</a:t>
            </a:r>
            <a:endParaRPr lang="ru-RU"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Защита, перекрывающая несколько линий широким полукруговым или круговым движением оружия, с целью отбить или “поймать” оружие противника.</a:t>
            </a:r>
            <a:endParaRPr lang="ru-RU"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Обобщающая защита </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Атака комбинированная</a:t>
            </a:r>
            <a:endParaRPr lang="ru-RU"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Комплекс различных боевых действий, применяемый для отражения нападения противника (с поражением его уколом, ударом или без поражения).</a:t>
            </a:r>
            <a:endParaRPr lang="ru-RU"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Оборона</a:t>
            </a:r>
            <a:endParaRPr lang="ru-RU"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Атаки, которые начались одновременно и одновременно завершились уколам/ударами.</a:t>
            </a:r>
            <a:endParaRPr lang="ru-RU"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Обоюдные атаки </a:t>
            </a:r>
            <a:endParaRPr lang="ru-RU"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Выгодное противопоставление более сильной части клинка и гарды своего оружия слабой части клинка оружия противника, обеспечивающее защиту в линии атаки, в обороне и в подготавливающих действиях.</a:t>
            </a:r>
            <a:endParaRPr lang="ru-RU"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Оппозиция</a:t>
            </a:r>
            <a:endParaRPr lang="ru-RU"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Укол, наносимый противнику в момент подготовки к атаке на его шаг вперед.</a:t>
            </a:r>
            <a:endParaRPr lang="ru-RU"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Останавливающий укол </a:t>
            </a:r>
            <a:endParaRPr lang="ru-RU"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Защита от укола (удара), производимая ударным прикосновением оружия к оружию противника.</a:t>
            </a:r>
            <a:endParaRPr lang="ru-RU"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Отбив</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3600" dirty="0" smtClean="0"/>
              <a:t>укороченная, иногда замедленная атака, имеющая целью не поразить противника, а лишь подготовить успешность последующих действий атакующего. </a:t>
            </a:r>
            <a:endParaRPr lang="ru-RU" sz="3600"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Укол (удар), наносимый непосредственно после защиты.</a:t>
            </a:r>
            <a:endParaRPr lang="ru-RU"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Ответ/</a:t>
            </a:r>
            <a:r>
              <a:rPr lang="ru-RU" dirty="0" err="1" smtClean="0"/>
              <a:t>рипост</a:t>
            </a:r>
            <a:r>
              <a:rPr lang="ru-RU" dirty="0" smtClean="0"/>
              <a:t> </a:t>
            </a:r>
            <a:endParaRPr lang="ru-RU"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Атака, совершаемая фехтовальщиком после взятия им защиты или после отхода от атаки противника.</a:t>
            </a:r>
            <a:endParaRPr lang="ru-RU"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Ответная атака </a:t>
            </a:r>
            <a:endParaRPr lang="ru-RU"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Защита отведением, отклонением оружия противника в сторону своим оружием без потери соединения. Возникает при уколах прямо из соединения.</a:t>
            </a:r>
            <a:endParaRPr lang="ru-RU"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Отвод</a:t>
            </a:r>
            <a:endParaRPr lang="ru-RU"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Всякая защита оружием, независимо от способа ее выполнения.</a:t>
            </a:r>
            <a:endParaRPr lang="ru-RU"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Парад</a:t>
            </a:r>
            <a:endParaRPr lang="ru-RU"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Применение какой-либо защиты (парада).</a:t>
            </a:r>
            <a:endParaRPr lang="ru-RU"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Парирование</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Атака ложная</a:t>
            </a:r>
            <a:endParaRPr lang="ru-RU"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Укол/удар, совершаемый движением оружия из одной фехтовальной линии в другую под или над оружием противника.</a:t>
            </a:r>
            <a:endParaRPr lang="ru-RU"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Перевод</a:t>
            </a:r>
            <a:endParaRPr lang="ru-RU"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Укол/удар, совершаемый движением оружия из одной фехтовальной линии в другую переносом клинка через острие клинка противника.</a:t>
            </a:r>
            <a:endParaRPr lang="ru-RU"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Перенос</a:t>
            </a:r>
            <a:endParaRPr lang="ru-RU"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Атака, совершаемая непосредственно вслед за неудавшейся атакой. </a:t>
            </a:r>
            <a:endParaRPr lang="ru-RU"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Повторная атака </a:t>
            </a:r>
            <a:endParaRPr lang="ru-RU"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Обусловленное положение оружия и вооруженной руки по отношению к поражаемому пространству фехтующего.</a:t>
            </a:r>
            <a:endParaRPr lang="ru-RU"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Позиция</a:t>
            </a:r>
            <a:endParaRPr lang="ru-RU"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Вытянуть руку, создать угрозу оружием определенным приемом.</a:t>
            </a:r>
            <a:endParaRPr lang="ru-RU"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Показать укол</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Атака, начинающаяся обманным действием оружия, которое делается с целью вызвать противника на определенное защитное движение, чтобы, обойдя его оружие своим оружием, поразить противника уколом /ударом в открывающуюся часть его тела.</a:t>
            </a:r>
            <a:endParaRPr lang="ru-RU"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Способ выполнения техники специализированных движений оружием и телом, принятый в школе фехтования.</a:t>
            </a:r>
            <a:endParaRPr lang="ru-RU"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Прием фехтования </a:t>
            </a:r>
            <a:endParaRPr lang="ru-RU"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Действие, состоящее из одного законченного движения оружием.</a:t>
            </a:r>
            <a:endParaRPr lang="ru-RU"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Простое действие </a:t>
            </a:r>
            <a:endParaRPr lang="ru-RU"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Атака, состоящая из одного движения оружием – укола/удара прямо, переводом или переносом.</a:t>
            </a:r>
            <a:endParaRPr lang="ru-RU"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Простая атака </a:t>
            </a:r>
            <a:endParaRPr lang="ru-RU"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Действия фехтовальщика, совершаемые с целью узнать излюбленные боевые действия противника, манеру ведения боя, темперамент, понять его моральное состояние и замыслы.</a:t>
            </a:r>
            <a:endParaRPr lang="ru-RU"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Разведка</a:t>
            </a:r>
            <a:endParaRPr lang="ru-RU"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Спортивное приветствие оружием перед началом боя и после его окончания.</a:t>
            </a:r>
            <a:endParaRPr lang="ru-RU"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Салют</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Атака с обманом</a:t>
            </a:r>
            <a:r>
              <a:rPr lang="en-US" dirty="0" smtClean="0"/>
              <a:t>/</a:t>
            </a:r>
            <a:r>
              <a:rPr lang="ru-RU" dirty="0" smtClean="0"/>
              <a:t>финтом</a:t>
            </a:r>
            <a:endParaRPr lang="ru-RU"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Повторный укол (удар), совершаемый без ухода с выпада немедленно после предыдущей атаки, отраженной противником. Применяется при задержках противника в ответе и при ответах с переводами, переносами и обманами.</a:t>
            </a:r>
            <a:endParaRPr lang="ru-RU"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Ремиз</a:t>
            </a:r>
            <a:endParaRPr lang="ru-RU"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Действие, состоящее из нескольких приемов оружием, решающих определенную тактическую задачу.</a:t>
            </a:r>
            <a:endParaRPr lang="ru-RU"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Сложное действие </a:t>
            </a:r>
            <a:endParaRPr lang="ru-RU"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Атака, состоящая из нескольких движений оружием, выполняемая с обманом, действием на оружие и из комбинацией без потери темпа.</a:t>
            </a:r>
            <a:endParaRPr lang="ru-RU"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Сложная атака </a:t>
            </a:r>
            <a:endParaRPr lang="ru-RU"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Защита, состоящая из двух и более защитных движений вооруженной рукой и конечной защиты, которая отражает атаку противника.</a:t>
            </a:r>
            <a:endParaRPr lang="ru-RU"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Сложная защита </a:t>
            </a:r>
            <a:endParaRPr lang="ru-RU"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Ответ, состоящий из двух и более движений вооруженной рукой, выполняемый уколом/ударом с обманом, действием на оружие или выдержкой темпа.</a:t>
            </a:r>
            <a:endParaRPr lang="ru-RU"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Сложный ответ </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Атака прямым </a:t>
            </a:r>
            <a:r>
              <a:rPr lang="ru-RU" dirty="0" err="1" smtClean="0"/>
              <a:t>уколом\</a:t>
            </a:r>
            <a:r>
              <a:rPr lang="ru-RU" dirty="0" smtClean="0"/>
              <a:t> ударом без изменения фехтовальной линии.</a:t>
            </a:r>
            <a:endParaRPr lang="ru-RU" dirty="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Положение, при котором оружие двух фехтующих соприкасается. Нейтральное или один из спортсменов владеет им. Носит название номерной позиции.</a:t>
            </a:r>
            <a:endParaRPr lang="ru-RU" dirty="0"/>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Соединение</a:t>
            </a:r>
            <a:endParaRPr lang="ru-RU" dirty="0"/>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Сумма способов и общий характер ведения боя, сознательно применяемые фехтовальщиком в спортивном единоборстве для победы над противником.</a:t>
            </a:r>
            <a:endParaRPr lang="ru-RU"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Тактика</a:t>
            </a:r>
            <a:endParaRPr lang="ru-RU"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Время, необходимое фехтовальщику для выполнения им в предельной для него быстроте одного фехтовального приема</a:t>
            </a:r>
            <a:endParaRPr lang="ru-RU"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Темп</a:t>
            </a:r>
            <a:endParaRPr lang="ru-RU"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Совокупность наиболее целесообразных приемов фехтовального боя, а также способ их выполнения.</a:t>
            </a:r>
            <a:endParaRPr lang="ru-RU" dirty="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Техника</a:t>
            </a:r>
            <a:endParaRPr lang="ru-RU"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Действительный укол (удар).</a:t>
            </a:r>
            <a:endParaRPr lang="ru-RU"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Туше</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Атака прямая</a:t>
            </a:r>
            <a:endParaRPr lang="ru-RU" dirty="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Толчок по телу противника лезвием клинка, а также весь процесс его выполнения.</a:t>
            </a:r>
            <a:endParaRPr lang="ru-RU"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Удар</a:t>
            </a:r>
            <a:endParaRPr lang="ru-RU" dirty="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Четкое </a:t>
            </a:r>
            <a:r>
              <a:rPr lang="ru-RU" dirty="0" err="1" smtClean="0"/>
              <a:t>утыкание</a:t>
            </a:r>
            <a:r>
              <a:rPr lang="ru-RU" dirty="0" smtClean="0"/>
              <a:t> в тело противника острием клинка (наконечником) любого фехтовального оружия.</a:t>
            </a:r>
            <a:endParaRPr lang="ru-RU"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normAutofit/>
          </a:bodyPr>
          <a:lstStyle/>
          <a:p>
            <a:pPr algn="ctr"/>
            <a:r>
              <a:rPr lang="ru-RU" dirty="0" smtClean="0"/>
              <a:t>Укол</a:t>
            </a:r>
            <a:endParaRPr lang="ru-RU" dirty="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normAutofit fontScale="90000"/>
          </a:bodyPr>
          <a:lstStyle/>
          <a:p>
            <a:r>
              <a:rPr lang="ru-RU" dirty="0" smtClean="0"/>
              <a:t>Постоянное понимание боевой обстановки, действий и замыслов противника, основанное на остроте зрительных восприятий, тонкости психологического анализа и точности мышечных и тактильных ощущений во время боя.</a:t>
            </a:r>
            <a:endParaRPr lang="ru-RU"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Чувство боя </a:t>
            </a:r>
            <a:endParaRPr lang="ru-RU"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Один из элементов «чувства боя», состоящий в умении точно ощущать и определять часто изменяющееся во время боя расстояние до противника.</a:t>
            </a:r>
            <a:endParaRPr lang="ru-RU" dirty="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Чувство дистанции</a:t>
            </a:r>
            <a:endParaRPr lang="ru-RU" dirty="0"/>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Один из элементов «чувства боя», состоящий в умении понимать и предугадывать по тактильным и кинестетическим ощущениям, возникающим в моменты соприкосновения оружия с оружием противника,  истинный смысл его действий и намерений.</a:t>
            </a:r>
            <a:endParaRPr lang="ru-RU" dirty="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Чувство оружия</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Инициативное наступательное действие, завершаемое попыткой нанести укол или удар противнику, не находящемуся в атаке.</a:t>
            </a: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Атака уколом/ударом из одной фехтовальной линии в другую под или над оружием противника.</a:t>
            </a:r>
            <a:endParaRPr lang="ru-RU" dirty="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Р</a:t>
            </a:r>
            <a:r>
              <a:rPr lang="en-US" dirty="0" err="1" smtClean="0"/>
              <a:t>укоятка</a:t>
            </a:r>
            <a:r>
              <a:rPr lang="en-US" dirty="0" smtClean="0"/>
              <a:t> </a:t>
            </a:r>
            <a:r>
              <a:rPr lang="en-US" dirty="0" err="1" smtClean="0"/>
              <a:t>холодного</a:t>
            </a:r>
            <a:r>
              <a:rPr lang="en-US" dirty="0" smtClean="0"/>
              <a:t> </a:t>
            </a:r>
            <a:r>
              <a:rPr lang="en-US" dirty="0" err="1" smtClean="0"/>
              <a:t>оружия</a:t>
            </a:r>
            <a:endParaRPr lang="ru-RU" dirty="0"/>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Эфес</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Атака переводом</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Атака уколом/ударом из одной фехтовальной линии в другую через острие оружия противника.</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Атака переносом</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Короткий удар слабой или средней частью своего оружия по средней или слабой части клинка противника с целью выведения его в сторону.</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Батман</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Расстояние между фехтующими, дающее возможность поразить противника уколом/ударом, действуя только вооруженной рукой.</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Ближняя дистанция</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Расстояние между фехтующими, дающее возможность поразить противника уколом (ударом), только сделав предварительно шаг вперед с выпадом или атаку броском.</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Дальняя дистанция</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Атака</a:t>
            </a:r>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Расстояние между фехтующими, дающее возможность поразить противника уколом  (ударом)  с выпадом.</a:t>
            </a: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Средняя дистанция</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Ведение боя на ближней дистанции, при которой гарды оружия (сильные части клинков) соприкасаются или гарда (рукоять клинка) одного соперника касается любой части тела другого спортсмена или на мгновение противник соприкасаются телами.</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Ближний бой</a:t>
            </a: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Мысленная прямая линия, проходящая по полю боя через пятки впереди стоящих ног двух фехтующих, через пятки левых ног и носки выставленных правых ног обоих спортсменов, находящихся на поле боя.</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714620"/>
            <a:ext cx="8229600" cy="1143000"/>
          </a:xfrm>
        </p:spPr>
        <p:txBody>
          <a:bodyPr>
            <a:normAutofit/>
          </a:bodyPr>
          <a:lstStyle/>
          <a:p>
            <a:r>
              <a:rPr lang="ru-RU" dirty="0" smtClean="0"/>
              <a:t>Боевая линия, линия атаки, </a:t>
            </a:r>
            <a:r>
              <a:rPr lang="ru-RU" dirty="0" err="1" smtClean="0"/>
              <a:t>директрисса</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Вертикальная плоскость, проходящая через боевую линию.</a:t>
            </a:r>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500306"/>
            <a:ext cx="8229600" cy="1143000"/>
          </a:xfrm>
        </p:spPr>
        <p:txBody>
          <a:bodyPr/>
          <a:lstStyle/>
          <a:p>
            <a:r>
              <a:rPr lang="ru-RU" dirty="0" smtClean="0"/>
              <a:t>Боевая плоскость</a:t>
            </a: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Положение фехтовальщика, наилучшим образом обеспечивающее его готовность к нападению и обороне.</a:t>
            </a: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357430"/>
            <a:ext cx="8229600" cy="1143000"/>
          </a:xfrm>
        </p:spPr>
        <p:txBody>
          <a:bodyPr/>
          <a:lstStyle/>
          <a:p>
            <a:r>
              <a:rPr lang="ru-RU" dirty="0" smtClean="0"/>
              <a:t>Боевая стойка</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b="1" dirty="0" smtClean="0"/>
              <a:t>АТАКА, ВЫПОЛНЯЕМАЯ ПРИ ПОМОЩИ СТАРТООБРАЗНОГО РЫВКА ИЛИ ПРЫЖКА ВПЕРЕД, ПЕРЕХОДЯЩЕГО В БЕГ</a:t>
            </a:r>
            <a:endParaRPr lang="ru-RU"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Несколько непрерывно следующих одно за другим боевых действий обоих фехтовальщиков, завершающихся нанесением кому-либо из них укола/удара или обоюдным прекращением действий (</a:t>
            </a:r>
            <a:r>
              <a:rPr lang="ru-RU" dirty="0" err="1" smtClean="0"/>
              <a:t>позировкой</a:t>
            </a:r>
            <a:r>
              <a:rPr lang="ru-RU" dirty="0" smtClean="0"/>
              <a:t>).</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Боевая схватка</a:t>
            </a: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Один или несколько приемов, выполняемых фехтовальщиком в бою с целью разрешения какой-либо тактической (боевой)  задачи.</a:t>
            </a: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786058"/>
            <a:ext cx="8229600" cy="1143000"/>
          </a:xfrm>
        </p:spPr>
        <p:txBody>
          <a:bodyPr/>
          <a:lstStyle/>
          <a:p>
            <a:r>
              <a:rPr lang="ru-RU" dirty="0" smtClean="0"/>
              <a:t>Боевое действие/Действие</a:t>
            </a:r>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Законченная последовательность тактических действий, имеющих самостоятельное значение в тактике боя.</a:t>
            </a: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500306"/>
            <a:ext cx="8229600" cy="1143000"/>
          </a:xfrm>
        </p:spPr>
        <p:txBody>
          <a:bodyPr/>
          <a:lstStyle/>
          <a:p>
            <a:r>
              <a:rPr lang="ru-RU" dirty="0" smtClean="0"/>
              <a:t>Фехтовальная фраза</a:t>
            </a: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Качество фехтовальщика, которое характеризуется способностью совершать движения, приемы и действия в минимальный для данных условий отрезок времени.</a:t>
            </a: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714620"/>
            <a:ext cx="8229600" cy="1143000"/>
          </a:xfrm>
        </p:spPr>
        <p:txBody>
          <a:bodyPr/>
          <a:lstStyle/>
          <a:p>
            <a:r>
              <a:rPr lang="ru-RU" dirty="0" smtClean="0"/>
              <a:t>Быстрота</a:t>
            </a:r>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Быть закрытым в линии соединения клинков тогда, когда противник открыт, означает…</a:t>
            </a:r>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500306"/>
            <a:ext cx="8229600" cy="1143000"/>
          </a:xfrm>
        </p:spPr>
        <p:txBody>
          <a:bodyPr/>
          <a:lstStyle/>
          <a:p>
            <a:r>
              <a:rPr lang="ru-RU" dirty="0" smtClean="0"/>
              <a:t>Владеть соединением</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Атака броском, “стрелой”, </a:t>
            </a:r>
            <a:r>
              <a:rPr lang="ru-RU" dirty="0" err="1" smtClean="0"/>
              <a:t>флеш-атака</a:t>
            </a:r>
            <a:endParaRPr lang="ru-RU"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Уклонение телом от укола (удара) противника с одновременным его поражением.</a:t>
            </a:r>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786058"/>
            <a:ext cx="8229600" cy="1143000"/>
          </a:xfrm>
        </p:spPr>
        <p:txBody>
          <a:bodyPr/>
          <a:lstStyle/>
          <a:p>
            <a:r>
              <a:rPr lang="ru-RU" dirty="0" smtClean="0"/>
              <a:t>Вольт</a:t>
            </a:r>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Действия, совершаемые фехтовальщиком с целью побудить противника произвести атаку или контратаку на определенную часть своего тела с тем, чтобы поразить противника уколом (ударом) в собственной контратаке или после взятой защиты.</a:t>
            </a:r>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643182"/>
            <a:ext cx="8229600" cy="1143000"/>
          </a:xfrm>
        </p:spPr>
        <p:txBody>
          <a:bodyPr/>
          <a:lstStyle/>
          <a:p>
            <a:r>
              <a:rPr lang="ru-RU" dirty="0" smtClean="0"/>
              <a:t>Вызов</a:t>
            </a:r>
            <a:endParaRPr lang="ru-RU"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Действие своим оружием на оружие соперника захватом, толчком, нажимом, переменой соединения или завязыванием в целях решения различных тактических задач.</a:t>
            </a:r>
            <a:endParaRPr lang="ru-RU"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786058"/>
            <a:ext cx="8229600" cy="1143000"/>
          </a:xfrm>
        </p:spPr>
        <p:txBody>
          <a:bodyPr/>
          <a:lstStyle/>
          <a:p>
            <a:r>
              <a:rPr lang="ru-RU" dirty="0" smtClean="0"/>
              <a:t>Действие на оружие</a:t>
            </a:r>
            <a:endParaRPr lang="ru-RU"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Активные боевые действия фехтовальщика, обеспечивающие подготовку атаки и нападение на противника в целях поражения его уколом/ударом.</a:t>
            </a:r>
            <a:endParaRPr lang="ru-RU"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714620"/>
            <a:ext cx="8229600" cy="1143000"/>
          </a:xfrm>
        </p:spPr>
        <p:txBody>
          <a:bodyPr/>
          <a:lstStyle/>
          <a:p>
            <a:r>
              <a:rPr lang="ru-RU" dirty="0" smtClean="0"/>
              <a:t>Действия наступления</a:t>
            </a:r>
            <a:endParaRPr lang="ru-RU"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Боевые действия, направленные на отражение атаки оружием; на избегание атаки отходом назад или отклонением тела, а также применение контратак с одновременной защитой или с выигрышем времени.</a:t>
            </a:r>
            <a:endParaRPr lang="ru-RU"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714620"/>
            <a:ext cx="8229600" cy="1143000"/>
          </a:xfrm>
        </p:spPr>
        <p:txBody>
          <a:bodyPr/>
          <a:lstStyle/>
          <a:p>
            <a:r>
              <a:rPr lang="ru-RU" dirty="0" smtClean="0"/>
              <a:t>Действия обороны</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Атака, содержащая в себе последовательно два приема в сближении или в движениях оружием.</a:t>
            </a:r>
            <a:endParaRPr lang="ru-RU"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Боевые действия или движения, допускающие одну из двух или более возможностей осуществить тактический замысел или выполнить приемы различными способами.</a:t>
            </a:r>
            <a:endParaRPr lang="ru-RU"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786058"/>
            <a:ext cx="8229600" cy="1143000"/>
          </a:xfrm>
        </p:spPr>
        <p:txBody>
          <a:bodyPr/>
          <a:lstStyle/>
          <a:p>
            <a:r>
              <a:rPr lang="ru-RU" dirty="0" smtClean="0"/>
              <a:t>Действия с выбором</a:t>
            </a:r>
            <a:endParaRPr lang="ru-RU"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Действия фехтовальщика в бою или на тренировочном уроке, совершаемые в зависимости от восприятия созданной им обстановки или сложившихся обстоятельств в связи с противодействием противника.</a:t>
            </a:r>
            <a:endParaRPr lang="ru-RU"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714620"/>
            <a:ext cx="8229600" cy="1143000"/>
          </a:xfrm>
        </p:spPr>
        <p:txBody>
          <a:bodyPr/>
          <a:lstStyle/>
          <a:p>
            <a:r>
              <a:rPr lang="ru-RU" dirty="0" smtClean="0"/>
              <a:t>Действия от ситуации</a:t>
            </a:r>
            <a:endParaRPr lang="ru-RU"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Расстояние между двумя спортсменами.</a:t>
            </a:r>
            <a:endParaRPr lang="ru-RU"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496"/>
            <a:ext cx="8229600" cy="1143000"/>
          </a:xfrm>
        </p:spPr>
        <p:txBody>
          <a:bodyPr/>
          <a:lstStyle/>
          <a:p>
            <a:r>
              <a:rPr lang="ru-RU" dirty="0" smtClean="0"/>
              <a:t>Дистанция</a:t>
            </a:r>
            <a:endParaRPr lang="ru-RU"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Сжимание и расслабление пальцев вооруженной руки при управлении острием клинка.</a:t>
            </a:r>
            <a:endParaRPr lang="ru-RU"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500306"/>
            <a:ext cx="8229600" cy="1143000"/>
          </a:xfrm>
        </p:spPr>
        <p:txBody>
          <a:bodyPr/>
          <a:lstStyle/>
          <a:p>
            <a:r>
              <a:rPr lang="ru-RU" dirty="0" err="1" smtClean="0"/>
              <a:t>Дуатэ</a:t>
            </a:r>
            <a:endParaRPr lang="ru-RU"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Захват оружия противника и перевод из верхнего положения в нижнее и, наоборот или из одной линии в ту же круговым движением, не теряя соприкосновения клинков.</a:t>
            </a:r>
            <a:endParaRPr lang="ru-RU"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714620"/>
            <a:ext cx="8229600" cy="1143000"/>
          </a:xfrm>
        </p:spPr>
        <p:txBody>
          <a:bodyPr/>
          <a:lstStyle/>
          <a:p>
            <a:r>
              <a:rPr lang="ru-RU" dirty="0" smtClean="0"/>
              <a:t>Завязывание</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Атака в два темпа</a:t>
            </a:r>
            <a:endParaRPr lang="ru-RU"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Намерение осуществить действие или задуманный план боя.</a:t>
            </a:r>
            <a:endParaRPr lang="ru-RU"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571744"/>
            <a:ext cx="8229600" cy="1143000"/>
          </a:xfrm>
        </p:spPr>
        <p:txBody>
          <a:bodyPr/>
          <a:lstStyle/>
          <a:p>
            <a:r>
              <a:rPr lang="ru-RU" dirty="0" smtClean="0"/>
              <a:t>Замысел</a:t>
            </a:r>
            <a:endParaRPr lang="ru-RU"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Отведение оружия противника в какую-либо сторону нажимом сильной части своего клинка на слабую часть его оружия.</a:t>
            </a:r>
            <a:endParaRPr lang="ru-RU"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571744"/>
            <a:ext cx="8229600" cy="1143000"/>
          </a:xfrm>
        </p:spPr>
        <p:txBody>
          <a:bodyPr/>
          <a:lstStyle/>
          <a:p>
            <a:r>
              <a:rPr lang="ru-RU" dirty="0" smtClean="0"/>
              <a:t>Захват</a:t>
            </a:r>
            <a:endParaRPr lang="ru-RU"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Захват своим оружием клинка противника в линии соединения с сохранением оппозиции до конца атаки.</a:t>
            </a:r>
            <a:endParaRPr lang="ru-RU"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571744"/>
            <a:ext cx="8229600" cy="1143000"/>
          </a:xfrm>
        </p:spPr>
        <p:txBody>
          <a:bodyPr/>
          <a:lstStyle/>
          <a:p>
            <a:r>
              <a:rPr lang="ru-RU" dirty="0" smtClean="0"/>
              <a:t>Захват круговым завязыванием</a:t>
            </a:r>
            <a:endParaRPr lang="ru-RU"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Захват отведением оружия противника в линии соединения с сохранением оппозиции до конца атаки.</a:t>
            </a:r>
            <a:endParaRPr lang="ru-RU"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285992"/>
            <a:ext cx="8229600" cy="1143000"/>
          </a:xfrm>
        </p:spPr>
        <p:txBody>
          <a:bodyPr/>
          <a:lstStyle/>
          <a:p>
            <a:r>
              <a:rPr lang="ru-RU" dirty="0" smtClean="0"/>
              <a:t>Захват отводом</a:t>
            </a:r>
            <a:endParaRPr lang="ru-RU"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Отведение оружия противника из верхней линии в нижнюю с уколом или ударом в линии соединения.</a:t>
            </a:r>
            <a:endParaRPr lang="ru-RU"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8229600" cy="1143000"/>
          </a:xfrm>
        </p:spPr>
        <p:txBody>
          <a:bodyPr/>
          <a:lstStyle/>
          <a:p>
            <a:r>
              <a:rPr lang="ru-RU" dirty="0" smtClean="0"/>
              <a:t>Захват полукруговой</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Сложная атака, состоящая из ложной атаки/контратаки для вызова противника на активные противодействия, отражения этих противодействий и завершающего схватку укола/удара с целью поразить противника.</a:t>
            </a:r>
            <a:endParaRPr lang="ru-RU"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Отражение своим оружием клинка атакующего в целях избегания укола/удара.</a:t>
            </a:r>
            <a:endParaRPr lang="ru-RU"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285992"/>
            <a:ext cx="8229600" cy="1143000"/>
          </a:xfrm>
        </p:spPr>
        <p:txBody>
          <a:bodyPr/>
          <a:lstStyle/>
          <a:p>
            <a:r>
              <a:rPr lang="ru-RU" dirty="0" smtClean="0"/>
              <a:t>Защита, парад</a:t>
            </a:r>
            <a:endParaRPr lang="ru-RU"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Защита, производимая мгновенным толчком своего оружия по клинку атакующего противника.</a:t>
            </a:r>
            <a:br>
              <a:rPr lang="ru-RU" dirty="0" smtClean="0"/>
            </a:br>
            <a:endParaRPr lang="ru-RU"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214554"/>
            <a:ext cx="8229600" cy="1143000"/>
          </a:xfrm>
        </p:spPr>
        <p:txBody>
          <a:bodyPr/>
          <a:lstStyle/>
          <a:p>
            <a:r>
              <a:rPr lang="ru-RU" dirty="0" smtClean="0"/>
              <a:t>Защита отбивом</a:t>
            </a:r>
            <a:endParaRPr lang="ru-RU"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Защита, производимая отведением сильной частью своего клинка слабой части оружия противника в сторону без потери соединения с сохранением оппозиции в линии атаки.</a:t>
            </a:r>
            <a:endParaRPr lang="ru-RU"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428868"/>
            <a:ext cx="8229600" cy="1143000"/>
          </a:xfrm>
        </p:spPr>
        <p:txBody>
          <a:bodyPr/>
          <a:lstStyle/>
          <a:p>
            <a:r>
              <a:rPr lang="ru-RU" dirty="0" smtClean="0"/>
              <a:t>Защита отводом</a:t>
            </a:r>
            <a:r>
              <a:rPr lang="en-US" dirty="0" smtClean="0"/>
              <a:t>/</a:t>
            </a:r>
            <a:r>
              <a:rPr lang="ru-RU" dirty="0" smtClean="0"/>
              <a:t>отведением</a:t>
            </a:r>
            <a:endParaRPr lang="ru-RU"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Защита подстановкой своего оружия под удар/укол атакующего противника.</a:t>
            </a:r>
            <a:endParaRPr lang="ru-RU"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786058"/>
            <a:ext cx="8229600" cy="1143000"/>
          </a:xfrm>
        </p:spPr>
        <p:txBody>
          <a:bodyPr/>
          <a:lstStyle/>
          <a:p>
            <a:r>
              <a:rPr lang="ru-RU" dirty="0" smtClean="0"/>
              <a:t>Защита подстановкой оружия</a:t>
            </a:r>
            <a:endParaRPr lang="ru-RU"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Защита переводом слабой части клинка противника на свою сильную часть оружия с выведением его из линии атаки.</a:t>
            </a:r>
            <a:endParaRPr lang="ru-RU"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786058"/>
            <a:ext cx="8229600" cy="1143000"/>
          </a:xfrm>
        </p:spPr>
        <p:txBody>
          <a:bodyPr/>
          <a:lstStyle/>
          <a:p>
            <a:r>
              <a:rPr lang="ru-RU" dirty="0" smtClean="0"/>
              <a:t>Защита уступающая</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lgn="ctr">
              <a:buNone/>
            </a:pPr>
            <a:r>
              <a:rPr lang="ru-RU" dirty="0" smtClean="0"/>
              <a:t>Атака второго намерения</a:t>
            </a:r>
            <a:endParaRPr lang="ru-RU"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Защита в ту же линию, где находится оружие противника или из одной линии в другую по горизонтали или вертикали.</a:t>
            </a:r>
            <a:endParaRPr lang="ru-RU"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00306"/>
            <a:ext cx="8229600" cy="1143000"/>
          </a:xfrm>
        </p:spPr>
        <p:txBody>
          <a:bodyPr/>
          <a:lstStyle/>
          <a:p>
            <a:r>
              <a:rPr lang="ru-RU" dirty="0" smtClean="0"/>
              <a:t>Защита прямая</a:t>
            </a:r>
            <a:endParaRPr lang="ru-RU"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Защита по диагонали из одной фехтовальной линии в другую.</a:t>
            </a:r>
            <a:endParaRPr lang="ru-RU"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214554"/>
            <a:ext cx="8229600" cy="1143000"/>
          </a:xfrm>
        </p:spPr>
        <p:txBody>
          <a:bodyPr/>
          <a:lstStyle/>
          <a:p>
            <a:r>
              <a:rPr lang="ru-RU" dirty="0" smtClean="0"/>
              <a:t>Защита полукруговая</a:t>
            </a:r>
            <a:endParaRPr lang="ru-RU"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Защита по кругу из одной фехтовальной линии в ту же.</a:t>
            </a:r>
            <a:endParaRPr lang="ru-RU"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357430"/>
            <a:ext cx="8229600" cy="1143000"/>
          </a:xfrm>
        </p:spPr>
        <p:txBody>
          <a:bodyPr/>
          <a:lstStyle/>
          <a:p>
            <a:r>
              <a:rPr lang="ru-RU" dirty="0" smtClean="0"/>
              <a:t>Защита круговая</a:t>
            </a:r>
            <a:endParaRPr lang="ru-RU"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Действия фехтовальщика, совершаемые с целью отразить атаку противника оружием или избежать получения от него укола (удара) посредством отхода назад или отклонения телом, а иногда и движения вперед.</a:t>
            </a:r>
            <a:endParaRPr lang="ru-RU"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357430"/>
            <a:ext cx="8229600" cy="1143000"/>
          </a:xfrm>
        </p:spPr>
        <p:txBody>
          <a:bodyPr/>
          <a:lstStyle/>
          <a:p>
            <a:r>
              <a:rPr lang="ru-RU" dirty="0" smtClean="0"/>
              <a:t>Защитные действия</a:t>
            </a:r>
            <a:endParaRPr lang="ru-RU"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Защита, взятая рано, не в конечный момент атаки нападающего.</a:t>
            </a:r>
            <a:endParaRPr lang="ru-RU"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357430"/>
            <a:ext cx="8229600" cy="1143000"/>
          </a:xfrm>
        </p:spPr>
        <p:txBody>
          <a:bodyPr/>
          <a:lstStyle/>
          <a:p>
            <a:r>
              <a:rPr lang="ru-RU" dirty="0" smtClean="0"/>
              <a:t>Защита преждевременная</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62</TotalTime>
  <Words>1937</Words>
  <PresentationFormat>Экран (4:3)</PresentationFormat>
  <Paragraphs>204</Paragraphs>
  <Slides>201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201</vt:i4>
      </vt:variant>
    </vt:vector>
  </HeadingPairs>
  <TitlesOfParts>
    <vt:vector size="202" baseType="lpstr">
      <vt:lpstr>Эркер</vt:lpstr>
      <vt:lpstr>Проверка знания фехтовальной терминологии</vt:lpstr>
      <vt:lpstr>Инициативное наступательное действие, завершаемое попыткой нанести укол или удар противнику, не находящемуся в атаке.</vt:lpstr>
      <vt:lpstr>Атака</vt:lpstr>
      <vt:lpstr>Слайд 4</vt:lpstr>
      <vt:lpstr>Слайд 5</vt:lpstr>
      <vt:lpstr>Атака, содержащая в себе последовательно два приема в сближении или в движениях оружием.</vt:lpstr>
      <vt:lpstr>Слайд 7</vt:lpstr>
      <vt:lpstr>Сложная атака, состоящая из ложной атаки/контратаки для вызова противника на активные противодействия, отражения этих противодействий и завершающего схватку укола/удара с целью поразить противника.</vt:lpstr>
      <vt:lpstr>Слайд 9</vt:lpstr>
      <vt:lpstr>Атака уколом/ударом с предварительным толчком своим оружием клинка противника. </vt:lpstr>
      <vt:lpstr>Слайд 11</vt:lpstr>
      <vt:lpstr>Атака, состоящая из действия на оружие, обмана и укола/удара.</vt:lpstr>
      <vt:lpstr>Слайд 13</vt:lpstr>
      <vt:lpstr>укороченная, иногда замедленная атака, имеющая целью не поразить противника, а лишь подготовить успешность последующих действий атакующего. </vt:lpstr>
      <vt:lpstr>Слайд 15</vt:lpstr>
      <vt:lpstr>Атака, начинающаяся обманным действием оружия, которое делается с целью вызвать противника на определенное защитное движение, чтобы, обойдя его оружие своим оружием, поразить противника уколом /ударом в открывающуюся часть его тела.</vt:lpstr>
      <vt:lpstr>Слайд 17</vt:lpstr>
      <vt:lpstr>Атака прямым уколом\ ударом без изменения фехтовальной линии.</vt:lpstr>
      <vt:lpstr>Слайд 19</vt:lpstr>
      <vt:lpstr>Атака уколом/ударом из одной фехтовальной линии в другую под или над оружием противника.</vt:lpstr>
      <vt:lpstr>Слайд 21</vt:lpstr>
      <vt:lpstr>Атака уколом/ударом из одной фехтовальной линии в другую через острие оружия противника.</vt:lpstr>
      <vt:lpstr>Слайд 23</vt:lpstr>
      <vt:lpstr>Короткий удар слабой или средней частью своего оружия по средней или слабой части клинка противника с целью выведения его в сторону.</vt:lpstr>
      <vt:lpstr>Слайд 25</vt:lpstr>
      <vt:lpstr>Расстояние между фехтующими, дающее возможность поразить противника уколом/ударом, действуя только вооруженной рукой.</vt:lpstr>
      <vt:lpstr>Слайд 27</vt:lpstr>
      <vt:lpstr>Расстояние между фехтующими, дающее возможность поразить противника уколом (ударом), только сделав предварительно шаг вперед с выпадом или атаку броском.</vt:lpstr>
      <vt:lpstr>Слайд 29</vt:lpstr>
      <vt:lpstr>Расстояние между фехтующими, дающее возможность поразить противника уколом  (ударом)  с выпадом.</vt:lpstr>
      <vt:lpstr>Слайд 31</vt:lpstr>
      <vt:lpstr>Ведение боя на ближней дистанции, при которой гарды оружия (сильные части клинков) соприкасаются или гарда (рукоять клинка) одного соперника касается любой части тела другого спортсмена или на мгновение противник соприкасаются телами.</vt:lpstr>
      <vt:lpstr>Слайд 33</vt:lpstr>
      <vt:lpstr>Мысленная прямая линия, проходящая по полю боя через пятки впереди стоящих ног двух фехтующих, через пятки левых ног и носки выставленных правых ног обоих спортсменов, находящихся на поле боя.</vt:lpstr>
      <vt:lpstr>Боевая линия, линия атаки, директрисса</vt:lpstr>
      <vt:lpstr>Вертикальная плоскость, проходящая через боевую линию.</vt:lpstr>
      <vt:lpstr>Боевая плоскость</vt:lpstr>
      <vt:lpstr>Положение фехтовальщика, наилучшим образом обеспечивающее его готовность к нападению и обороне.</vt:lpstr>
      <vt:lpstr>Боевая стойка</vt:lpstr>
      <vt:lpstr>Несколько непрерывно следующих одно за другим боевых действий обоих фехтовальщиков, завершающихся нанесением кому-либо из них укола/удара или обоюдным прекращением действий (позировкой).</vt:lpstr>
      <vt:lpstr>Боевая схватка</vt:lpstr>
      <vt:lpstr>Один или несколько приемов, выполняемых фехтовальщиком в бою с целью разрешения какой-либо тактической (боевой)  задачи.</vt:lpstr>
      <vt:lpstr>Боевое действие/Действие</vt:lpstr>
      <vt:lpstr>Законченная последовательность тактических действий, имеющих самостоятельное значение в тактике боя.</vt:lpstr>
      <vt:lpstr>Фехтовальная фраза</vt:lpstr>
      <vt:lpstr>Качество фехтовальщика, которое характеризуется способностью совершать движения, приемы и действия в минимальный для данных условий отрезок времени.</vt:lpstr>
      <vt:lpstr>Быстрота</vt:lpstr>
      <vt:lpstr>Быть закрытым в линии соединения клинков тогда, когда противник открыт, означает…</vt:lpstr>
      <vt:lpstr>Владеть соединением</vt:lpstr>
      <vt:lpstr>Уклонение телом от укола (удара) противника с одновременным его поражением.</vt:lpstr>
      <vt:lpstr>Вольт</vt:lpstr>
      <vt:lpstr>Действия, совершаемые фехтовальщиком с целью побудить противника произвести атаку или контратаку на определенную часть своего тела с тем, чтобы поразить противника уколом (ударом) в собственной контратаке или после взятой защиты.</vt:lpstr>
      <vt:lpstr>Вызов</vt:lpstr>
      <vt:lpstr>Действие своим оружием на оружие соперника захватом, толчком, нажимом, переменой соединения или завязыванием в целях решения различных тактических задач.</vt:lpstr>
      <vt:lpstr>Действие на оружие</vt:lpstr>
      <vt:lpstr>Активные боевые действия фехтовальщика, обеспечивающие подготовку атаки и нападение на противника в целях поражения его уколом/ударом.</vt:lpstr>
      <vt:lpstr>Действия наступления</vt:lpstr>
      <vt:lpstr>Боевые действия, направленные на отражение атаки оружием; на избегание атаки отходом назад или отклонением тела, а также применение контратак с одновременной защитой или с выигрышем времени.</vt:lpstr>
      <vt:lpstr>Действия обороны</vt:lpstr>
      <vt:lpstr>Боевые действия или движения, допускающие одну из двух или более возможностей осуществить тактический замысел или выполнить приемы различными способами.</vt:lpstr>
      <vt:lpstr>Действия с выбором</vt:lpstr>
      <vt:lpstr>Действия фехтовальщика в бою или на тренировочном уроке, совершаемые в зависимости от восприятия созданной им обстановки или сложившихся обстоятельств в связи с противодействием противника.</vt:lpstr>
      <vt:lpstr>Действия от ситуации</vt:lpstr>
      <vt:lpstr>Расстояние между двумя спортсменами.</vt:lpstr>
      <vt:lpstr>Дистанция</vt:lpstr>
      <vt:lpstr>Сжимание и расслабление пальцев вооруженной руки при управлении острием клинка.</vt:lpstr>
      <vt:lpstr>Дуатэ</vt:lpstr>
      <vt:lpstr>Захват оружия противника и перевод из верхнего положения в нижнее и, наоборот или из одной линии в ту же круговым движением, не теряя соприкосновения клинков.</vt:lpstr>
      <vt:lpstr>Завязывание</vt:lpstr>
      <vt:lpstr>Намерение осуществить действие или задуманный план боя.</vt:lpstr>
      <vt:lpstr>Замысел</vt:lpstr>
      <vt:lpstr>Отведение оружия противника в какую-либо сторону нажимом сильной части своего клинка на слабую часть его оружия.</vt:lpstr>
      <vt:lpstr>Захват</vt:lpstr>
      <vt:lpstr>Захват своим оружием клинка противника в линии соединения с сохранением оппозиции до конца атаки.</vt:lpstr>
      <vt:lpstr>Захват круговым завязыванием</vt:lpstr>
      <vt:lpstr>Захват отведением оружия противника в линии соединения с сохранением оппозиции до конца атаки.</vt:lpstr>
      <vt:lpstr>Захват отводом</vt:lpstr>
      <vt:lpstr>Отведение оружия противника из верхней линии в нижнюю с уколом или ударом в линии соединения.</vt:lpstr>
      <vt:lpstr>Захват полукруговой</vt:lpstr>
      <vt:lpstr>Отражение своим оружием клинка атакующего в целях избегания укола/удара.</vt:lpstr>
      <vt:lpstr>Защита, парад</vt:lpstr>
      <vt:lpstr>Защита, производимая мгновенным толчком своего оружия по клинку атакующего противника. </vt:lpstr>
      <vt:lpstr>Защита отбивом</vt:lpstr>
      <vt:lpstr>Защита, производимая отведением сильной частью своего клинка слабой части оружия противника в сторону без потери соединения с сохранением оппозиции в линии атаки.</vt:lpstr>
      <vt:lpstr>Защита отводом/отведением</vt:lpstr>
      <vt:lpstr>Защита подстановкой своего оружия под удар/укол атакующего противника.</vt:lpstr>
      <vt:lpstr>Защита подстановкой оружия</vt:lpstr>
      <vt:lpstr>Защита переводом слабой части клинка противника на свою сильную часть оружия с выведением его из линии атаки.</vt:lpstr>
      <vt:lpstr>Защита уступающая</vt:lpstr>
      <vt:lpstr>Защита в ту же линию, где находится оружие противника или из одной линии в другую по горизонтали или вертикали.</vt:lpstr>
      <vt:lpstr>Защита прямая</vt:lpstr>
      <vt:lpstr>Защита по диагонали из одной фехтовальной линии в другую.</vt:lpstr>
      <vt:lpstr>Защита полукруговая</vt:lpstr>
      <vt:lpstr>Защита по кругу из одной фехтовальной линии в ту же.</vt:lpstr>
      <vt:lpstr>Защита круговая</vt:lpstr>
      <vt:lpstr>Действия фехтовальщика, совершаемые с целью отразить атаку противника оружием или избежать получения от него укола (удара) посредством отхода назад или отклонения телом, а иногда и движения вперед.</vt:lpstr>
      <vt:lpstr>Защитные действия</vt:lpstr>
      <vt:lpstr>Защита, взятая рано, не в конечный момент атаки нападающего.</vt:lpstr>
      <vt:lpstr>Защита преждевременная</vt:lpstr>
      <vt:lpstr>Беспрерывное переставление ног, притоптывание и небольшие перемещения фехтовальщика вперед и назад во время боя, имеющие целью подготовить дистанцию для внезапного нападения на противника.</vt:lpstr>
      <vt:lpstr>Игра ног</vt:lpstr>
      <vt:lpstr>Периодические легкие движения оружием во время боя, имеющие целью подготовить успешное применение основных боевых приемов или затруднить это сделать противнику.</vt:lpstr>
      <vt:lpstr>Игра оружием </vt:lpstr>
      <vt:lpstr>Клинок не соприкасается с оружием противника или тренера в уроке.</vt:lpstr>
      <vt:lpstr>Клинок вне соединения</vt:lpstr>
      <vt:lpstr>1) атака на начало или подготовку атаки противника, но опережающая его нанесением укола-удара не менее чем на один темп. 2) атака на атаку противника с одновременной защитой.</vt:lpstr>
      <vt:lpstr>Контратака</vt:lpstr>
      <vt:lpstr>Защита от ответного укола/удара.</vt:lpstr>
      <vt:lpstr>Контрзащита/контрпарад</vt:lpstr>
      <vt:lpstr>Ответ, наносимый атакующим после его защиты от ответа противника. </vt:lpstr>
      <vt:lpstr>Контрответ/контррипост </vt:lpstr>
      <vt:lpstr>Укол (удар), наносимый «в темп» на контратаку противника.</vt:lpstr>
      <vt:lpstr>Контртемп</vt:lpstr>
      <vt:lpstr>Положение фехтовальщиков во время боя, при котором тела их соприкасаются.</vt:lpstr>
      <vt:lpstr>Кор-а-кор </vt:lpstr>
      <vt:lpstr>Направление угрозы уколом по отношению к оружию противника (верхние, нижние, наружние, внутренние) </vt:lpstr>
      <vt:lpstr>Линия</vt:lpstr>
      <vt:lpstr> Умышленно не добранная защита или преувеличенно широкое обозначенное резкое защитное движение, применяемое с целью вызова противника на желаемое противодействие или введения его в заблуждение ложным реагированием для осуществления своих истинных намерений.</vt:lpstr>
      <vt:lpstr>Ложная защита </vt:lpstr>
      <vt:lpstr>Все действия фехтовальщика, умышленно не доведенные до конца или преувеличенно широкие, проводятся в бою для разведки, скрытия истинного намерения или вызова противника на желаемые действия. </vt:lpstr>
      <vt:lpstr>Ложные действия </vt:lpstr>
      <vt:lpstr>Мягкое или сильное давление своим оружием на оружие противника, производимое обычно с целью вызвать противника на противодействие.</vt:lpstr>
      <vt:lpstr>Нажим</vt:lpstr>
      <vt:lpstr>Комплекс различных боевых действий, направленных на поражение противника уколом или ударом.</vt:lpstr>
      <vt:lpstr>Нападение </vt:lpstr>
      <vt:lpstr>Угроза движением оружия или тела, совершаемая фехтовальщиком с целью вызвать противника на определенную защиту, чтобы нанести укол/удар в открывшуюся часть тела.</vt:lpstr>
      <vt:lpstr>Обман</vt:lpstr>
      <vt:lpstr>Защита, перекрывающая несколько линий широким полукруговым или круговым движением оружия, с целью отбить или “поймать” оружие противника.</vt:lpstr>
      <vt:lpstr>Обобщающая защита </vt:lpstr>
      <vt:lpstr>Комплекс различных боевых действий, применяемый для отражения нападения противника (с поражением его уколом, ударом или без поражения).</vt:lpstr>
      <vt:lpstr>Оборона</vt:lpstr>
      <vt:lpstr>Атаки, которые начались одновременно и одновременно завершились уколам/ударами.</vt:lpstr>
      <vt:lpstr>Обоюдные атаки </vt:lpstr>
      <vt:lpstr>Выгодное противопоставление более сильной части клинка и гарды своего оружия слабой части клинка оружия противника, обеспечивающее защиту в линии атаки, в обороне и в подготавливающих действиях.</vt:lpstr>
      <vt:lpstr>Оппозиция</vt:lpstr>
      <vt:lpstr>Укол, наносимый противнику в момент подготовки к атаке на его шаг вперед.</vt:lpstr>
      <vt:lpstr>Останавливающий укол </vt:lpstr>
      <vt:lpstr>Защита от укола (удара), производимая ударным прикосновением оружия к оружию противника.</vt:lpstr>
      <vt:lpstr>Отбив</vt:lpstr>
      <vt:lpstr>Укол (удар), наносимый непосредственно после защиты.</vt:lpstr>
      <vt:lpstr>Ответ/рипост </vt:lpstr>
      <vt:lpstr>Атака, совершаемая фехтовальщиком после взятия им защиты или после отхода от атаки противника.</vt:lpstr>
      <vt:lpstr>Ответная атака </vt:lpstr>
      <vt:lpstr>Защита отведением, отклонением оружия противника в сторону своим оружием без потери соединения. Возникает при уколах прямо из соединения.</vt:lpstr>
      <vt:lpstr>Отвод</vt:lpstr>
      <vt:lpstr>Всякая защита оружием, независимо от способа ее выполнения.</vt:lpstr>
      <vt:lpstr>Парад</vt:lpstr>
      <vt:lpstr>Применение какой-либо защиты (парада).</vt:lpstr>
      <vt:lpstr>Парирование</vt:lpstr>
      <vt:lpstr>Укол/удар, совершаемый движением оружия из одной фехтовальной линии в другую под или над оружием противника.</vt:lpstr>
      <vt:lpstr>Перевод</vt:lpstr>
      <vt:lpstr>Укол/удар, совершаемый движением оружия из одной фехтовальной линии в другую переносом клинка через острие клинка противника.</vt:lpstr>
      <vt:lpstr>Перенос</vt:lpstr>
      <vt:lpstr>Атака, совершаемая непосредственно вслед за неудавшейся атакой. </vt:lpstr>
      <vt:lpstr>Повторная атака </vt:lpstr>
      <vt:lpstr>Обусловленное положение оружия и вооруженной руки по отношению к поражаемому пространству фехтующего.</vt:lpstr>
      <vt:lpstr>Позиция</vt:lpstr>
      <vt:lpstr>Вытянуть руку, создать угрозу оружием определенным приемом.</vt:lpstr>
      <vt:lpstr>Показать укол</vt:lpstr>
      <vt:lpstr>Способ выполнения техники специализированных движений оружием и телом, принятый в школе фехтования.</vt:lpstr>
      <vt:lpstr>Прием фехтования </vt:lpstr>
      <vt:lpstr>Действие, состоящее из одного законченного движения оружием.</vt:lpstr>
      <vt:lpstr>Простое действие </vt:lpstr>
      <vt:lpstr>Атака, состоящая из одного движения оружием – укола/удара прямо, переводом или переносом.</vt:lpstr>
      <vt:lpstr>Простая атака </vt:lpstr>
      <vt:lpstr>Действия фехтовальщика, совершаемые с целью узнать излюбленные боевые действия противника, манеру ведения боя, темперамент, понять его моральное состояние и замыслы.</vt:lpstr>
      <vt:lpstr>Разведка</vt:lpstr>
      <vt:lpstr>Спортивное приветствие оружием перед началом боя и после его окончания.</vt:lpstr>
      <vt:lpstr>Салют</vt:lpstr>
      <vt:lpstr>Повторный укол (удар), совершаемый без ухода с выпада немедленно после предыдущей атаки, отраженной противником. Применяется при задержках противника в ответе и при ответах с переводами, переносами и обманами.</vt:lpstr>
      <vt:lpstr>Ремиз</vt:lpstr>
      <vt:lpstr>Действие, состоящее из нескольких приемов оружием, решающих определенную тактическую задачу.</vt:lpstr>
      <vt:lpstr>Сложное действие </vt:lpstr>
      <vt:lpstr>Атака, состоящая из нескольких движений оружием, выполняемая с обманом, действием на оружие и из комбинацией без потери темпа.</vt:lpstr>
      <vt:lpstr>Сложная атака </vt:lpstr>
      <vt:lpstr>Защита, состоящая из двух и более защитных движений вооруженной рукой и конечной защиты, которая отражает атаку противника.</vt:lpstr>
      <vt:lpstr>Сложная защита </vt:lpstr>
      <vt:lpstr>Ответ, состоящий из двух и более движений вооруженной рукой, выполняемый уколом/ударом с обманом, действием на оружие или выдержкой темпа.</vt:lpstr>
      <vt:lpstr>Сложный ответ </vt:lpstr>
      <vt:lpstr>Положение, при котором оружие двух фехтующих соприкасается. Нейтральное или один из спортсменов владеет им. Носит название номерной позиции.</vt:lpstr>
      <vt:lpstr>Соединение</vt:lpstr>
      <vt:lpstr>Сумма способов и общий характер ведения боя, сознательно применяемые фехтовальщиком в спортивном единоборстве для победы над противником.</vt:lpstr>
      <vt:lpstr>Тактика</vt:lpstr>
      <vt:lpstr>Время, необходимое фехтовальщику для выполнения им в предельной для него быстроте одного фехтовального приема</vt:lpstr>
      <vt:lpstr>Темп</vt:lpstr>
      <vt:lpstr>Совокупность наиболее целесообразных приемов фехтовального боя, а также способ их выполнения.</vt:lpstr>
      <vt:lpstr>Техника</vt:lpstr>
      <vt:lpstr>Действительный укол (удар).</vt:lpstr>
      <vt:lpstr>Туше</vt:lpstr>
      <vt:lpstr>Толчок по телу противника лезвием клинка, а также весь процесс его выполнения.</vt:lpstr>
      <vt:lpstr>Удар</vt:lpstr>
      <vt:lpstr>Четкое утыкание в тело противника острием клинка (наконечником) любого фехтовального оружия.</vt:lpstr>
      <vt:lpstr>Укол</vt:lpstr>
      <vt:lpstr>Постоянное понимание боевой обстановки, действий и замыслов противника, основанное на остроте зрительных восприятий, тонкости психологического анализа и точности мышечных и тактильных ощущений во время боя.</vt:lpstr>
      <vt:lpstr>Чувство боя </vt:lpstr>
      <vt:lpstr>Один из элементов «чувства боя», состоящий в умении точно ощущать и определять часто изменяющееся во время боя расстояние до противника.</vt:lpstr>
      <vt:lpstr>Чувство дистанции</vt:lpstr>
      <vt:lpstr>Один из элементов «чувства боя», состоящий в умении понимать и предугадывать по тактильным и кинестетическим ощущениям, возникающим в моменты соприкосновения оружия с оружием противника,  истинный смысл его действий и намерений.</vt:lpstr>
      <vt:lpstr>Чувство оружия</vt:lpstr>
      <vt:lpstr>Рукоятка холодного оружия</vt:lpstr>
      <vt:lpstr>Эфес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Инициативное наступательное действие, завершаемое попыткой нанести укол или удар противнику, не находящемуся в атаке.</dc:title>
  <dc:creator>Виктор</dc:creator>
  <cp:lastModifiedBy>Виктор</cp:lastModifiedBy>
  <cp:revision>21</cp:revision>
  <dcterms:created xsi:type="dcterms:W3CDTF">2018-08-09T22:18:22Z</dcterms:created>
  <dcterms:modified xsi:type="dcterms:W3CDTF">2020-04-09T05:02:11Z</dcterms:modified>
</cp:coreProperties>
</file>