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1"/>
  </p:notesMasterIdLst>
  <p:sldIdLst>
    <p:sldId id="260" r:id="rId3"/>
    <p:sldId id="261" r:id="rId4"/>
    <p:sldId id="262" r:id="rId5"/>
    <p:sldId id="290" r:id="rId6"/>
    <p:sldId id="267" r:id="rId7"/>
    <p:sldId id="268" r:id="rId8"/>
    <p:sldId id="278" r:id="rId9"/>
    <p:sldId id="275" r:id="rId10"/>
    <p:sldId id="294" r:id="rId11"/>
    <p:sldId id="296" r:id="rId12"/>
    <p:sldId id="297" r:id="rId13"/>
    <p:sldId id="300" r:id="rId14"/>
    <p:sldId id="295" r:id="rId15"/>
    <p:sldId id="298" r:id="rId16"/>
    <p:sldId id="318" r:id="rId17"/>
    <p:sldId id="319" r:id="rId18"/>
    <p:sldId id="320" r:id="rId19"/>
    <p:sldId id="299" r:id="rId20"/>
    <p:sldId id="301" r:id="rId21"/>
    <p:sldId id="291" r:id="rId22"/>
    <p:sldId id="292" r:id="rId23"/>
    <p:sldId id="293" r:id="rId24"/>
    <p:sldId id="302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7" r:id="rId36"/>
    <p:sldId id="314" r:id="rId37"/>
    <p:sldId id="315" r:id="rId38"/>
    <p:sldId id="316" r:id="rId39"/>
    <p:sldId id="28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94" autoAdjust="0"/>
    <p:restoredTop sz="94660"/>
  </p:normalViewPr>
  <p:slideViewPr>
    <p:cSldViewPr>
      <p:cViewPr>
        <p:scale>
          <a:sx n="60" d="100"/>
          <a:sy n="60" d="100"/>
        </p:scale>
        <p:origin x="-166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3E5FC-4EF8-4226-9546-4B59E32B74E1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3FE9A-3EB1-4FCC-8F4F-86BB0CCDBF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1597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3A2E1F-994D-4DC6-A76A-B086CEAFB341}" type="slidenum">
              <a:rPr lang="en-US" sz="1200">
                <a:solidFill>
                  <a:prstClr val="black"/>
                </a:solidFill>
              </a:rPr>
              <a:pPr eaLnBrk="1" hangingPunct="1"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E0DECA-2C25-48C1-9FD5-9292352333A1}" type="slidenum">
              <a:rPr lang="en-US" sz="1200">
                <a:solidFill>
                  <a:prstClr val="black"/>
                </a:solidFill>
              </a:rPr>
              <a:pPr eaLnBrk="1" hangingPunct="1"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4648200"/>
            <a:ext cx="31242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578475"/>
            <a:ext cx="3124200" cy="44132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298799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370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943600" y="350838"/>
            <a:ext cx="1828800" cy="5516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50838"/>
            <a:ext cx="5334000" cy="5516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4181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4648200"/>
            <a:ext cx="31242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578475"/>
            <a:ext cx="3124200" cy="441325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034298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9738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29894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3581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91000" y="1295400"/>
            <a:ext cx="3581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6449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893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7636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98138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54827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2281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01909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1649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943600" y="350838"/>
            <a:ext cx="1828800" cy="5516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50838"/>
            <a:ext cx="5334000" cy="5516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189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71268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3581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91000" y="1295400"/>
            <a:ext cx="3581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845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6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7718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6220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17276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55333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508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7315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1172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508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7315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40916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" y="1285860"/>
            <a:ext cx="3919534" cy="3786214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3200" b="1" i="1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«</a:t>
            </a: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Малая экологическая тропа на территории образовательной организации</a:t>
            </a:r>
            <a:r>
              <a:rPr lang="ru-RU" sz="3200" b="1" i="1" kern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»</a:t>
            </a:r>
            <a:endParaRPr lang="ru-RU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14282" y="5857892"/>
            <a:ext cx="8929718" cy="752492"/>
          </a:xfrm>
        </p:spPr>
        <p:txBody>
          <a:bodyPr/>
          <a:lstStyle/>
          <a:p>
            <a:pPr algn="l" eaLnBrk="1" hangingPunct="1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педагог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высшей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квалификационной категории 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Л.В.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Пурнак</a:t>
            </a: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2400" y="152400"/>
            <a:ext cx="8634442" cy="1419212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ln w="11430"/>
              <a:gradFill>
                <a:gsLst>
                  <a:gs pos="37000">
                    <a:srgbClr val="0070C0"/>
                  </a:gs>
                  <a:gs pos="51000">
                    <a:srgbClr val="FFC000"/>
                  </a:gs>
                  <a:gs pos="65000">
                    <a:srgbClr val="6CA62C"/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</a:rPr>
              <a:t>Муниципальное автономное учреждение дополнительного образования 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</a:rPr>
              <a:t>«Районный дом творчества»</a:t>
            </a:r>
            <a:r>
              <a:rPr lang="ru-RU" sz="2000" b="1" dirty="0">
                <a:ln w="11430"/>
                <a:gradFill>
                  <a:gsLst>
                    <a:gs pos="37000">
                      <a:srgbClr val="0070C0"/>
                    </a:gs>
                    <a:gs pos="51000">
                      <a:srgbClr val="FFC000"/>
                    </a:gs>
                    <a:gs pos="65000">
                      <a:srgbClr val="6CA62C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sz="2000" b="1" dirty="0">
                <a:ln w="11430"/>
                <a:gradFill>
                  <a:gsLst>
                    <a:gs pos="37000">
                      <a:srgbClr val="0070C0"/>
                    </a:gs>
                    <a:gs pos="51000">
                      <a:srgbClr val="FFC000"/>
                    </a:gs>
                    <a:gs pos="65000">
                      <a:srgbClr val="6CA62C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itchFamily="2" charset="0"/>
              </a:rPr>
            </a:br>
            <a:endParaRPr lang="ru-RU" sz="2000" b="1" dirty="0">
              <a:ln w="11430"/>
              <a:gradFill>
                <a:gsLst>
                  <a:gs pos="37000">
                    <a:srgbClr val="0070C0"/>
                  </a:gs>
                  <a:gs pos="51000">
                    <a:srgbClr val="FFC000"/>
                  </a:gs>
                  <a:gs pos="65000">
                    <a:srgbClr val="6CA62C"/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il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58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9358346" cy="701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503" y="1295400"/>
            <a:ext cx="708059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Ежегодно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4286281" cy="762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282" y="1214422"/>
            <a:ext cx="4357718" cy="774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2019 год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697" y="1813021"/>
            <a:ext cx="9252697" cy="44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357718" cy="6267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14290"/>
            <a:ext cx="3571900" cy="633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Рисунок 13" descr="C:\Users\Home\AppData\Local\Microsoft\Windows\Temporary Internet Files\Content.Word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597" y="642918"/>
            <a:ext cx="9212597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Рисунок 15" descr="C:\Users\Home\AppData\Local\Microsoft\Windows\Temporary Internet Files\Content.Word\IMG_20191002_1036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7688" y="0"/>
            <a:ext cx="4516312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11" descr="C:\Users\Home\AppData\Local\Microsoft\Windows\Temporary Internet Files\Content.Word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36"/>
            <a:ext cx="4474243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Рисунок 16" descr="C:\Users\Home\AppData\Local\Microsoft\Windows\Temporary Internet Files\Content.Word\IMG_20191002_1043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54587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8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282" y="0"/>
            <a:ext cx="4357718" cy="772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49642" y="857232"/>
            <a:ext cx="9693642" cy="546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534400" cy="5867400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Цель создания экологической тропы: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развитие экологического сознания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учащихся.</a:t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</a:rPr>
              <a:t>Задачи  создания экологической тропы: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1) Развить познавательный интерес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учащихся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 к миру природы, привить чувство ответственности за ее сохранность.</a:t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2) Сформировать познавательную активность учащихся в процессе деятельности в зоне экологической тропы.</a:t>
            </a:r>
            <a:b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3) Привлекать учащихся к участию в деятельности по уходу за растениями и животными, по охране и защите природы.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048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315200" cy="7159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2020 год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Home\Desktop\РАБОТА\Экологич тропа\экол тропа 2020\16014433358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778170"/>
            <a:ext cx="3929090" cy="6966472"/>
          </a:xfrm>
          <a:prstGeom prst="rect">
            <a:avLst/>
          </a:prstGeom>
          <a:noFill/>
        </p:spPr>
      </p:pic>
      <p:pic>
        <p:nvPicPr>
          <p:cNvPr id="1027" name="Picture 3" descr="C:\Users\Home\Desktop\РАБОТА\Экологич тропа\экол тропа 2020\16014433363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785794"/>
            <a:ext cx="3929090" cy="6966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3827648" cy="678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290"/>
            <a:ext cx="3929090" cy="696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71966" cy="7219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0"/>
            <a:ext cx="4857752" cy="861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89"/>
            <a:ext cx="3643338" cy="647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14290"/>
            <a:ext cx="3643338" cy="647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7"/>
            <a:ext cx="3786214" cy="673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85728"/>
            <a:ext cx="4500594" cy="800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2021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243645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Многолетние растения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85926"/>
            <a:ext cx="9180635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217" y="857232"/>
            <a:ext cx="9151217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920800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3978204" cy="707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290"/>
            <a:ext cx="4214842" cy="749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214290"/>
            <a:ext cx="8286808" cy="6357982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Формы и методы работы с детьми на экологической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</a:rPr>
              <a:t>тропе</a:t>
            </a:r>
          </a:p>
          <a:p>
            <a:pPr>
              <a:buNone/>
            </a:pPr>
            <a:endParaRPr lang="ru-RU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Экологические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беседы;</a:t>
            </a:r>
          </a:p>
          <a:p>
            <a:pPr lvl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Наблюдения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lvl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Элементарные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опыты;</a:t>
            </a:r>
          </a:p>
          <a:p>
            <a:pPr lvl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Экскурсии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lvl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Целевые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прогулки;</a:t>
            </a:r>
          </a:p>
          <a:p>
            <a:pPr lvl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Экологические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конкурсы, викторины;</a:t>
            </a:r>
          </a:p>
          <a:p>
            <a:pPr lvl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Решение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экологических ситуативных задач;</a:t>
            </a:r>
          </a:p>
          <a:p>
            <a:pPr>
              <a:buNone/>
            </a:pPr>
            <a:endParaRPr lang="ru-RU" sz="24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24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018388" cy="71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143404" cy="736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18"/>
            <a:ext cx="2786032" cy="495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785794"/>
            <a:ext cx="2893221" cy="514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04" y="1285860"/>
            <a:ext cx="3000396" cy="533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71802" cy="546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571480"/>
            <a:ext cx="2812871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0040" y="1142984"/>
            <a:ext cx="305396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Акция «Сад памяти»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Home\Desktop\РАБОТА\Акции\межд акция Сад памяти май\Сад памяти на карте\Слайд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8358214" cy="6268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010900" cy="826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74924" y="2285992"/>
            <a:ext cx="5869076" cy="440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 descr="C:\Users\Home\Desktop\РАБОТА\Акции\межд акция Сад памяти май\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5327861" cy="4000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29124" cy="59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04078" y="785794"/>
            <a:ext cx="453992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72560" cy="643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ctrTitle"/>
          </p:nvPr>
        </p:nvSpPr>
        <p:spPr>
          <a:xfrm>
            <a:off x="0" y="-19050"/>
            <a:ext cx="5181600" cy="2457450"/>
          </a:xfrm>
        </p:spPr>
        <p:txBody>
          <a:bodyPr/>
          <a:lstStyle/>
          <a:p>
            <a:r>
              <a:rPr lang="ru-RU" sz="6000" smtClean="0">
                <a:solidFill>
                  <a:srgbClr val="7030A0"/>
                </a:solidFill>
              </a:rPr>
              <a:t>СПАСИБО ЗА</a:t>
            </a:r>
            <a:br>
              <a:rPr lang="ru-RU" sz="6000" smtClean="0">
                <a:solidFill>
                  <a:srgbClr val="7030A0"/>
                </a:solidFill>
              </a:rPr>
            </a:br>
            <a:r>
              <a:rPr lang="ru-RU" sz="6000" smtClean="0">
                <a:solidFill>
                  <a:srgbClr val="7030A0"/>
                </a:solidFill>
              </a:rPr>
              <a:t>ВНИМАНИЕ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292540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401080" cy="6357982"/>
          </a:xfrm>
        </p:spPr>
        <p:txBody>
          <a:bodyPr/>
          <a:lstStyle/>
          <a:p>
            <a:pPr lvl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Чтение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художественной литературы;</a:t>
            </a:r>
          </a:p>
          <a:p>
            <a:pPr lvl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Обсуждение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 проигрывание ситуаций;</a:t>
            </a:r>
          </a:p>
          <a:p>
            <a:pPr lvl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Труд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 природе;</a:t>
            </a:r>
          </a:p>
          <a:p>
            <a:pPr lvl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«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Красная книга природы»;</a:t>
            </a:r>
          </a:p>
          <a:p>
            <a:pPr lvl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Экологические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досуги, развлечения, праздники;</a:t>
            </a:r>
          </a:p>
          <a:p>
            <a:pPr lvl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Экологические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игры (имитационные, дидактические, соревновательные, сюжетно-ролевые игры, игры-путешествия, подвижные);</a:t>
            </a:r>
          </a:p>
          <a:p>
            <a:pPr lvl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Театрализации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, инсценировки.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:\РДТ\КОНКУРСЫ\Я-исследователь\Общерос субботник\DSC084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112568" cy="345638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96952"/>
            <a:ext cx="5348441" cy="3738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9063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:\РДТ\КОНКУРСЫ\Я-исследователь\Убери свой поселок\_DSC035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896544" cy="324036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2" descr="L:\РДТ\КОНКУРСЫ\Я-исследователь\Убери свой поселок\_DSC00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952"/>
            <a:ext cx="5139402" cy="373364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xmlns="" val="270386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:\2019\Береги природу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66" y="-4156"/>
            <a:ext cx="9147266" cy="6862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038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K:\2019\Что посеешь то и пожнёшь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-214338"/>
            <a:ext cx="9572692" cy="7286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0519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Озеленение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261794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werpoint-template-24">
  <a:themeElements>
    <a:clrScheme name="powerpoint-template-24 12">
      <a:dk1>
        <a:srgbClr val="4D4D4D"/>
      </a:dk1>
      <a:lt1>
        <a:srgbClr val="FFFFFF"/>
      </a:lt1>
      <a:dk2>
        <a:srgbClr val="4D4D4D"/>
      </a:dk2>
      <a:lt2>
        <a:srgbClr val="015802"/>
      </a:lt2>
      <a:accent1>
        <a:srgbClr val="016E01"/>
      </a:accent1>
      <a:accent2>
        <a:srgbClr val="019003"/>
      </a:accent2>
      <a:accent3>
        <a:srgbClr val="FFFFFF"/>
      </a:accent3>
      <a:accent4>
        <a:srgbClr val="404040"/>
      </a:accent4>
      <a:accent5>
        <a:srgbClr val="AABAAA"/>
      </a:accent5>
      <a:accent6>
        <a:srgbClr val="018202"/>
      </a:accent6>
      <a:hlink>
        <a:srgbClr val="01A604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189C25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1E14F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4C8E3D"/>
        </a:lt2>
        <a:accent1>
          <a:srgbClr val="66A050"/>
        </a:accent1>
        <a:accent2>
          <a:srgbClr val="6EA552"/>
        </a:accent2>
        <a:accent3>
          <a:srgbClr val="FFFFFF"/>
        </a:accent3>
        <a:accent4>
          <a:srgbClr val="404040"/>
        </a:accent4>
        <a:accent5>
          <a:srgbClr val="B8CDB3"/>
        </a:accent5>
        <a:accent6>
          <a:srgbClr val="639549"/>
        </a:accent6>
        <a:hlink>
          <a:srgbClr val="89B96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4D7C48"/>
        </a:lt2>
        <a:accent1>
          <a:srgbClr val="599148"/>
        </a:accent1>
        <a:accent2>
          <a:srgbClr val="69A253"/>
        </a:accent2>
        <a:accent3>
          <a:srgbClr val="FFFFFF"/>
        </a:accent3>
        <a:accent4>
          <a:srgbClr val="404040"/>
        </a:accent4>
        <a:accent5>
          <a:srgbClr val="B5C7B1"/>
        </a:accent5>
        <a:accent6>
          <a:srgbClr val="5E924A"/>
        </a:accent6>
        <a:hlink>
          <a:srgbClr val="80C1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51873B"/>
        </a:lt2>
        <a:accent1>
          <a:srgbClr val="669E4B"/>
        </a:accent1>
        <a:accent2>
          <a:srgbClr val="79B25C"/>
        </a:accent2>
        <a:accent3>
          <a:srgbClr val="FFFFFF"/>
        </a:accent3>
        <a:accent4>
          <a:srgbClr val="404040"/>
        </a:accent4>
        <a:accent5>
          <a:srgbClr val="B8CCB1"/>
        </a:accent5>
        <a:accent6>
          <a:srgbClr val="6DA153"/>
        </a:accent6>
        <a:hlink>
          <a:srgbClr val="92CB6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73B0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15802"/>
        </a:lt2>
        <a:accent1>
          <a:srgbClr val="016E01"/>
        </a:accent1>
        <a:accent2>
          <a:srgbClr val="019003"/>
        </a:accent2>
        <a:accent3>
          <a:srgbClr val="FFFFFF"/>
        </a:accent3>
        <a:accent4>
          <a:srgbClr val="404040"/>
        </a:accent4>
        <a:accent5>
          <a:srgbClr val="AABAAA"/>
        </a:accent5>
        <a:accent6>
          <a:srgbClr val="018202"/>
        </a:accent6>
        <a:hlink>
          <a:srgbClr val="01A6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E1E600"/>
        </a:lt2>
        <a:accent1>
          <a:srgbClr val="016E01"/>
        </a:accent1>
        <a:accent2>
          <a:srgbClr val="019003"/>
        </a:accent2>
        <a:accent3>
          <a:srgbClr val="FFFFFF"/>
        </a:accent3>
        <a:accent4>
          <a:srgbClr val="404040"/>
        </a:accent4>
        <a:accent5>
          <a:srgbClr val="AABAAA"/>
        </a:accent5>
        <a:accent6>
          <a:srgbClr val="018202"/>
        </a:accent6>
        <a:hlink>
          <a:srgbClr val="01A6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owerpoint-template-24">
  <a:themeElements>
    <a:clrScheme name="powerpoint-template-24 12">
      <a:dk1>
        <a:srgbClr val="4D4D4D"/>
      </a:dk1>
      <a:lt1>
        <a:srgbClr val="FFFFFF"/>
      </a:lt1>
      <a:dk2>
        <a:srgbClr val="4D4D4D"/>
      </a:dk2>
      <a:lt2>
        <a:srgbClr val="015802"/>
      </a:lt2>
      <a:accent1>
        <a:srgbClr val="016E01"/>
      </a:accent1>
      <a:accent2>
        <a:srgbClr val="019003"/>
      </a:accent2>
      <a:accent3>
        <a:srgbClr val="FFFFFF"/>
      </a:accent3>
      <a:accent4>
        <a:srgbClr val="404040"/>
      </a:accent4>
      <a:accent5>
        <a:srgbClr val="AABAAA"/>
      </a:accent5>
      <a:accent6>
        <a:srgbClr val="018202"/>
      </a:accent6>
      <a:hlink>
        <a:srgbClr val="01A604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189C25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1E14F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4C8E3D"/>
        </a:lt2>
        <a:accent1>
          <a:srgbClr val="66A050"/>
        </a:accent1>
        <a:accent2>
          <a:srgbClr val="6EA552"/>
        </a:accent2>
        <a:accent3>
          <a:srgbClr val="FFFFFF"/>
        </a:accent3>
        <a:accent4>
          <a:srgbClr val="404040"/>
        </a:accent4>
        <a:accent5>
          <a:srgbClr val="B8CDB3"/>
        </a:accent5>
        <a:accent6>
          <a:srgbClr val="639549"/>
        </a:accent6>
        <a:hlink>
          <a:srgbClr val="89B96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4D7C48"/>
        </a:lt2>
        <a:accent1>
          <a:srgbClr val="599148"/>
        </a:accent1>
        <a:accent2>
          <a:srgbClr val="69A253"/>
        </a:accent2>
        <a:accent3>
          <a:srgbClr val="FFFFFF"/>
        </a:accent3>
        <a:accent4>
          <a:srgbClr val="404040"/>
        </a:accent4>
        <a:accent5>
          <a:srgbClr val="B5C7B1"/>
        </a:accent5>
        <a:accent6>
          <a:srgbClr val="5E924A"/>
        </a:accent6>
        <a:hlink>
          <a:srgbClr val="80C1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51873B"/>
        </a:lt2>
        <a:accent1>
          <a:srgbClr val="669E4B"/>
        </a:accent1>
        <a:accent2>
          <a:srgbClr val="79B25C"/>
        </a:accent2>
        <a:accent3>
          <a:srgbClr val="FFFFFF"/>
        </a:accent3>
        <a:accent4>
          <a:srgbClr val="404040"/>
        </a:accent4>
        <a:accent5>
          <a:srgbClr val="B8CCB1"/>
        </a:accent5>
        <a:accent6>
          <a:srgbClr val="6DA153"/>
        </a:accent6>
        <a:hlink>
          <a:srgbClr val="92CB6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73B0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15802"/>
        </a:lt2>
        <a:accent1>
          <a:srgbClr val="016E01"/>
        </a:accent1>
        <a:accent2>
          <a:srgbClr val="019003"/>
        </a:accent2>
        <a:accent3>
          <a:srgbClr val="FFFFFF"/>
        </a:accent3>
        <a:accent4>
          <a:srgbClr val="404040"/>
        </a:accent4>
        <a:accent5>
          <a:srgbClr val="AABAAA"/>
        </a:accent5>
        <a:accent6>
          <a:srgbClr val="018202"/>
        </a:accent6>
        <a:hlink>
          <a:srgbClr val="01A6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E1E600"/>
        </a:lt2>
        <a:accent1>
          <a:srgbClr val="016E01"/>
        </a:accent1>
        <a:accent2>
          <a:srgbClr val="019003"/>
        </a:accent2>
        <a:accent3>
          <a:srgbClr val="FFFFFF"/>
        </a:accent3>
        <a:accent4>
          <a:srgbClr val="404040"/>
        </a:accent4>
        <a:accent5>
          <a:srgbClr val="AABAAA"/>
        </a:accent5>
        <a:accent6>
          <a:srgbClr val="018202"/>
        </a:accent6>
        <a:hlink>
          <a:srgbClr val="01A6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144</Words>
  <Application>Microsoft Office PowerPoint</Application>
  <PresentationFormat>Экран (4:3)</PresentationFormat>
  <Paragraphs>32</Paragraphs>
  <Slides>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powerpoint-template-24</vt:lpstr>
      <vt:lpstr>1_powerpoint-template-24</vt:lpstr>
      <vt:lpstr>«Малая экологическая тропа на территории образовательной организации»</vt:lpstr>
      <vt:lpstr>Цель создания экологической тропы: развитие экологического сознания учащихся.  Задачи  создания экологической тропы: 1) Развить познавательный интерес учащихся к миру природы, привить чувство ответственности за ее сохранность. 2) Сформировать познавательную активность учащихся в процессе деятельности в зоне экологической тропы. 3) Привлекать учащихся к участию в деятельности по уходу за растениями и животными, по охране и защите природы.</vt:lpstr>
      <vt:lpstr>Слайд 3</vt:lpstr>
      <vt:lpstr>Слайд 4</vt:lpstr>
      <vt:lpstr>Слайд 5</vt:lpstr>
      <vt:lpstr>Слайд 6</vt:lpstr>
      <vt:lpstr>Слайд 7</vt:lpstr>
      <vt:lpstr>Слайд 8</vt:lpstr>
      <vt:lpstr>Озеленение</vt:lpstr>
      <vt:lpstr>Слайд 10</vt:lpstr>
      <vt:lpstr>Слайд 11</vt:lpstr>
      <vt:lpstr>Ежегодно</vt:lpstr>
      <vt:lpstr>2019 год</vt:lpstr>
      <vt:lpstr>Слайд 14</vt:lpstr>
      <vt:lpstr>Слайд 15</vt:lpstr>
      <vt:lpstr>Слайд 16</vt:lpstr>
      <vt:lpstr>Слайд 17</vt:lpstr>
      <vt:lpstr>Слайд 18</vt:lpstr>
      <vt:lpstr>Слайд 19</vt:lpstr>
      <vt:lpstr>2020 год</vt:lpstr>
      <vt:lpstr>Слайд 21</vt:lpstr>
      <vt:lpstr>Слайд 22</vt:lpstr>
      <vt:lpstr>Слайд 23</vt:lpstr>
      <vt:lpstr>Слайд 24</vt:lpstr>
      <vt:lpstr>2021</vt:lpstr>
      <vt:lpstr>Многолетние растения</vt:lpstr>
      <vt:lpstr>Слайд 27</vt:lpstr>
      <vt:lpstr>Слайд 28</vt:lpstr>
      <vt:lpstr>Слайд 29</vt:lpstr>
      <vt:lpstr>Слайд 30</vt:lpstr>
      <vt:lpstr>Слайд 31</vt:lpstr>
      <vt:lpstr>Слайд 32</vt:lpstr>
      <vt:lpstr>Акция «Сад памяти»</vt:lpstr>
      <vt:lpstr>Слайд 34</vt:lpstr>
      <vt:lpstr>Слайд 35</vt:lpstr>
      <vt:lpstr>Слайд 36</vt:lpstr>
      <vt:lpstr>Слайд 37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«Чистый поселок начинается с тебя»</dc:title>
  <dc:creator>Home</dc:creator>
  <cp:lastModifiedBy>Home</cp:lastModifiedBy>
  <cp:revision>30</cp:revision>
  <dcterms:created xsi:type="dcterms:W3CDTF">2019-03-05T05:18:39Z</dcterms:created>
  <dcterms:modified xsi:type="dcterms:W3CDTF">2022-04-07T07:36:25Z</dcterms:modified>
</cp:coreProperties>
</file>