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5"/>
  </p:notesMasterIdLst>
  <p:sldIdLst>
    <p:sldId id="287" r:id="rId2"/>
    <p:sldId id="315" r:id="rId3"/>
    <p:sldId id="324" r:id="rId4"/>
    <p:sldId id="292" r:id="rId5"/>
    <p:sldId id="326" r:id="rId6"/>
    <p:sldId id="262" r:id="rId7"/>
    <p:sldId id="320" r:id="rId8"/>
    <p:sldId id="321" r:id="rId9"/>
    <p:sldId id="311" r:id="rId10"/>
    <p:sldId id="312" r:id="rId11"/>
    <p:sldId id="314" r:id="rId12"/>
    <p:sldId id="293" r:id="rId13"/>
    <p:sldId id="309" r:id="rId14"/>
    <p:sldId id="322" r:id="rId15"/>
    <p:sldId id="313" r:id="rId16"/>
    <p:sldId id="297" r:id="rId17"/>
    <p:sldId id="299" r:id="rId18"/>
    <p:sldId id="295" r:id="rId19"/>
    <p:sldId id="278" r:id="rId20"/>
    <p:sldId id="300" r:id="rId21"/>
    <p:sldId id="301" r:id="rId22"/>
    <p:sldId id="282" r:id="rId23"/>
    <p:sldId id="283" r:id="rId24"/>
    <p:sldId id="304" r:id="rId25"/>
    <p:sldId id="307" r:id="rId26"/>
    <p:sldId id="305" r:id="rId27"/>
    <p:sldId id="306" r:id="rId28"/>
    <p:sldId id="308" r:id="rId29"/>
    <p:sldId id="323" r:id="rId30"/>
    <p:sldId id="303" r:id="rId31"/>
    <p:sldId id="325" r:id="rId32"/>
    <p:sldId id="327" r:id="rId33"/>
    <p:sldId id="29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CF4"/>
    <a:srgbClr val="ECE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14" y="-9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85095-C5D7-44CB-A786-61BDA39931DA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1D6E7-B184-4F38-9639-DDEC3E20FE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933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1D6E7-B184-4F38-9639-DDEC3E20FE4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86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26FF5-5FA4-4AB1-8E17-183611B51F2B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9C0D9-1C99-4E4C-A6B7-40769CDFC4CB}" type="datetime1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286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82438-8CFF-4400-8D4D-189103278423}" type="datetime1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051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37C3-FADE-40DD-AE44-F7E34406434A}" type="datetime1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6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B537-37DF-4240-9712-03BECEBD2AE8}" type="datetime1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651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F01A-9F25-4C4C-B518-C8B72645E5A6}" type="datetime1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194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2850-E3EA-49A8-B7F1-9071B955D40D}" type="datetime1">
              <a:rPr lang="ru-RU" smtClean="0"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629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66FF7-32FC-42CC-BF31-60813A0BA3CF}" type="datetime1">
              <a:rPr lang="ru-RU" smtClean="0"/>
              <a:t>08.04.2022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540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F9BAB-6332-4970-8A56-D449C6117EFB}" type="datetime1">
              <a:rPr lang="ru-RU" smtClean="0"/>
              <a:t>08.04.2022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57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7D4E1-FF1A-48F5-AA92-92F96F3B3BFC}" type="datetime1">
              <a:rPr lang="ru-RU" smtClean="0"/>
              <a:t>08.04.2022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880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9E5F-150A-4857-B694-6CB7C37D9B69}" type="datetime1">
              <a:rPr lang="ru-RU" smtClean="0"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77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2D32-6723-4566-B8B1-1CDB6F195357}" type="datetime1">
              <a:rPr lang="ru-RU" smtClean="0"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78D24-ABBD-4841-A5E6-FB7AF989F130}" type="datetime1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64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7.jpeg"/><Relationship Id="rId7" Type="http://schemas.microsoft.com/office/2007/relationships/hdphoto" Target="../media/hdphoto5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microsoft.com/office/2007/relationships/hdphoto" Target="../media/hdphoto10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un9-26.userapi.com/c849132/v849132518/71628/kiRE-Etzo38.jpg"/>
          <p:cNvPicPr>
            <a:picLocks noChangeAspect="1" noChangeArrowheads="1"/>
          </p:cNvPicPr>
          <p:nvPr/>
        </p:nvPicPr>
        <p:blipFill rotWithShape="1">
          <a:blip r:embed="rId3" cstate="print"/>
          <a:srcRect l="372" t="4790" r="-372" b="7054"/>
          <a:stretch/>
        </p:blipFill>
        <p:spPr bwMode="auto">
          <a:xfrm>
            <a:off x="10357" y="-1"/>
            <a:ext cx="9242163" cy="605438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357" y="6054387"/>
            <a:ext cx="915735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base"/>
            <a:r>
              <a:rPr lang="ru-RU" sz="2400" b="1" i="0" dirty="0">
                <a:solidFill>
                  <a:schemeClr val="tx2">
                    <a:lumMod val="75000"/>
                  </a:schemeClr>
                </a:solidFill>
                <a:effectLst/>
                <a:latin typeface="inherit"/>
              </a:rPr>
              <a:t>Экологическая тропа в Заповедном парке Сибирского ботанического сада: обустройство и назначение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59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428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4" y="-16481"/>
            <a:ext cx="9126037" cy="67379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-36512" y="-27384"/>
            <a:ext cx="9180512" cy="506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«Декоративные растения Сибири»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8DBABA0-D631-4798-B77F-5A2AB9C996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r="10101"/>
          <a:stretch/>
        </p:blipFill>
        <p:spPr>
          <a:xfrm rot="5400000">
            <a:off x="125011" y="4710039"/>
            <a:ext cx="1895174" cy="1945172"/>
          </a:xfrm>
          <a:prstGeom prst="ellips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4133BA1-DF81-47AF-ABC7-0E2D2EB9A0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741" r="19288" b="64"/>
          <a:stretch/>
        </p:blipFill>
        <p:spPr>
          <a:xfrm>
            <a:off x="98049" y="2641792"/>
            <a:ext cx="1881663" cy="1895172"/>
          </a:xfrm>
          <a:prstGeom prst="ellips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BE5422-2632-4539-86B5-53C6243AE4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r="16401"/>
          <a:stretch/>
        </p:blipFill>
        <p:spPr>
          <a:xfrm rot="5400000">
            <a:off x="114581" y="578588"/>
            <a:ext cx="1833855" cy="1896406"/>
          </a:xfrm>
          <a:prstGeom prst="ellips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6694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для презентации\IMG_20190719_1533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47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для презентации\IMG_20190725_1145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1" t="17818" r="20348" b="28015"/>
          <a:stretch/>
        </p:blipFill>
        <p:spPr bwMode="auto">
          <a:xfrm rot="3129554">
            <a:off x="4827866" y="4667043"/>
            <a:ext cx="2027803" cy="2187598"/>
          </a:xfrm>
          <a:prstGeom prst="ellipse">
            <a:avLst/>
          </a:prstGeom>
          <a:noFill/>
          <a:ln w="76200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для презентации\IMG_20190719_1532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0" r="7934" b="24406"/>
          <a:stretch/>
        </p:blipFill>
        <p:spPr bwMode="auto">
          <a:xfrm>
            <a:off x="6700430" y="4249639"/>
            <a:ext cx="2160240" cy="2069989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2294" y="-11147"/>
            <a:ext cx="9274813" cy="517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«Насекомые и их знакомые»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66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036935" y="3717032"/>
            <a:ext cx="3744416" cy="2880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36935" y="692696"/>
            <a:ext cx="3744416" cy="2880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H:\стенды\Грибное царство-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935" y="692696"/>
            <a:ext cx="3672408" cy="2804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:\стенды\Насекомые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935" y="3717032"/>
            <a:ext cx="3744416" cy="28529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36512" y="0"/>
            <a:ext cx="8999984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44624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«Информационные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 стенды»</a:t>
            </a:r>
          </a:p>
        </p:txBody>
      </p:sp>
      <p:pic>
        <p:nvPicPr>
          <p:cNvPr id="10" name="Picture 2" descr="d:\Users\user\Desktop\ФОТО, видио\фото ЕЮ\IMG_20191008_1350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 r="3160" b="12873"/>
          <a:stretch/>
        </p:blipFill>
        <p:spPr bwMode="auto">
          <a:xfrm>
            <a:off x="733283" y="1051942"/>
            <a:ext cx="3816424" cy="50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256958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05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89" y="998510"/>
            <a:ext cx="7511420" cy="5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2293" y="0"/>
            <a:ext cx="9144000" cy="8367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Информационные таблички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1026" name="Picture 2" descr="D:\Users\user\Downloads\IMG_20220408_1313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961" y="998510"/>
            <a:ext cx="4004919" cy="280282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06961" y="998510"/>
            <a:ext cx="4004919" cy="280341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151" y="3356992"/>
            <a:ext cx="4824536" cy="340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38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для презентации\DSC044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t="28895" r="32663" b="12675"/>
          <a:stretch/>
        </p:blipFill>
        <p:spPr bwMode="auto">
          <a:xfrm>
            <a:off x="5220072" y="1090295"/>
            <a:ext cx="3694337" cy="277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1"/>
            <a:ext cx="4966070" cy="33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G:\для презентации\DSC044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10998"/>
            <a:ext cx="4440493" cy="33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2293" y="-1"/>
            <a:ext cx="9144000" cy="506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Малые архитектурные формы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9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17C9511-0760-4295-BB38-B5A311618C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7" y="3661861"/>
            <a:ext cx="3837753" cy="28783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2293" y="-11147"/>
            <a:ext cx="9166294" cy="587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Интерактивные площадки</a:t>
            </a:r>
          </a:p>
        </p:txBody>
      </p:sp>
      <p:pic>
        <p:nvPicPr>
          <p:cNvPr id="4" name="Picture 2" descr="H:\конференция Владивосток\5xYL_CPSG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747364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p.userapi.com/c845019/v845019506/f8cf9/KddmG9pzKj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16" y="742720"/>
            <a:ext cx="3594367" cy="2695776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41" b="12500"/>
          <a:stretch/>
        </p:blipFill>
        <p:spPr bwMode="auto">
          <a:xfrm>
            <a:off x="5080377" y="3789041"/>
            <a:ext cx="3020016" cy="297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G:\для презентации\DSC07758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80728"/>
            <a:ext cx="2664296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68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Пользователь\Рабочий стол\IMG_20190619_1318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Пользователь\Рабочий стол\гряд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1" y="942538"/>
            <a:ext cx="3888431" cy="15503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Кто занимается обустройством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эко-тропы?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89398" y="2996952"/>
            <a:ext cx="3859065" cy="28803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Сотрудники лаборатории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редких растений и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лаборатории дендрологии,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волонтеры и школьники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астейша\Desktop\Гришаева\фото вотсап\IMG-20190924-WA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11147"/>
            <a:ext cx="470452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настейша\Desktop\Гришаева\фото вотсап\IMG-20190924-WA0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24743"/>
            <a:ext cx="3254582" cy="552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29165"/>
            <a:ext cx="8079118" cy="7751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Международный волонтерский экологический лагерь</a:t>
            </a:r>
            <a:r>
              <a:rPr lang="en-US" sz="2400" b="1" dirty="0">
                <a:solidFill>
                  <a:schemeClr val="tx1"/>
                </a:solidFill>
              </a:rPr>
              <a:t>  ECOCAMPTSU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124743"/>
            <a:ext cx="4704522" cy="18002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10 волонтеров из Японии, Австрии, Индонезии и Польши при поддержке волонтеров ботанического сада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20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Эколого-ориентированные мероприятия</a:t>
            </a:r>
          </a:p>
        </p:txBody>
      </p:sp>
      <p:pic>
        <p:nvPicPr>
          <p:cNvPr id="3" name="Рисунок 2" descr="DSC04755"/>
          <p:cNvPicPr/>
          <p:nvPr/>
        </p:nvPicPr>
        <p:blipFill>
          <a:blip r:embed="rId3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20688"/>
            <a:ext cx="4283968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SC0398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31758" cy="3154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Admin\Desktop\субботник\DSC07226.JPG"/>
          <p:cNvPicPr/>
          <p:nvPr/>
        </p:nvPicPr>
        <p:blipFill rotWithShape="1">
          <a:blip r:embed="rId5" cstate="print">
            <a:lum bright="-10000"/>
          </a:blip>
          <a:stretch/>
        </p:blipFill>
        <p:spPr bwMode="auto">
          <a:xfrm>
            <a:off x="179512" y="3861048"/>
            <a:ext cx="4248472" cy="29969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844" r="1556" b="2625"/>
          <a:stretch>
            <a:fillRect/>
          </a:stretch>
        </p:blipFill>
        <p:spPr bwMode="auto">
          <a:xfrm>
            <a:off x="4499992" y="3861048"/>
            <a:ext cx="4320480" cy="299695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9512" y="6381328"/>
            <a:ext cx="4231758" cy="404664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Акция по уборке мусора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3356992"/>
            <a:ext cx="4248472" cy="360040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Тематические экскурсии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3356992"/>
            <a:ext cx="4320480" cy="360040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Проектная работа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499992" y="6381328"/>
            <a:ext cx="4320480" cy="404664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Экологическая викторина</a:t>
            </a:r>
          </a:p>
        </p:txBody>
      </p:sp>
      <p:sp>
        <p:nvSpPr>
          <p:cNvPr id="7" name="Овал 6"/>
          <p:cNvSpPr/>
          <p:nvPr/>
        </p:nvSpPr>
        <p:spPr>
          <a:xfrm>
            <a:off x="8090711" y="620688"/>
            <a:ext cx="1053289" cy="100811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 2013 года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97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2293" y="0"/>
            <a:ext cx="9144000" cy="7072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41784" y="707212"/>
            <a:ext cx="8820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В 2017 году при финансовой поддержке Конкурса инициативных проектов по развитию университета совместно с педагогами и учащимися школы № 49 г.Томска проведено около 50 </a:t>
            </a:r>
            <a:r>
              <a:rPr lang="ru-RU" sz="2400" dirty="0" err="1"/>
              <a:t>эко-квестов</a:t>
            </a:r>
            <a:r>
              <a:rPr lang="ru-RU" sz="2400" dirty="0"/>
              <a:t> «Сокровища Заповедного парка»</a:t>
            </a:r>
          </a:p>
        </p:txBody>
      </p:sp>
      <p:pic>
        <p:nvPicPr>
          <p:cNvPr id="20482" name="Picture 2" descr="https://pp.userapi.com/c638319/v638319307/581cb/wPWFQc4QZ_E.jpg"/>
          <p:cNvPicPr>
            <a:picLocks noChangeAspect="1" noChangeArrowheads="1"/>
          </p:cNvPicPr>
          <p:nvPr/>
        </p:nvPicPr>
        <p:blipFill>
          <a:blip r:embed="rId2" cstate="print"/>
          <a:srcRect l="5150" r="10150"/>
          <a:stretch>
            <a:fillRect/>
          </a:stretch>
        </p:blipFill>
        <p:spPr bwMode="auto">
          <a:xfrm>
            <a:off x="107504" y="2276872"/>
            <a:ext cx="2952328" cy="2322856"/>
          </a:xfrm>
          <a:prstGeom prst="rect">
            <a:avLst/>
          </a:prstGeom>
          <a:noFill/>
        </p:spPr>
      </p:pic>
      <p:pic>
        <p:nvPicPr>
          <p:cNvPr id="20484" name="Picture 4" descr="https://pp.userapi.com/c638319/v638319307/5821b/QyqnQVyAbfc.jpg"/>
          <p:cNvPicPr>
            <a:picLocks noChangeAspect="1" noChangeArrowheads="1"/>
          </p:cNvPicPr>
          <p:nvPr/>
        </p:nvPicPr>
        <p:blipFill>
          <a:blip r:embed="rId3" cstate="print"/>
          <a:srcRect l="12116" r="3068"/>
          <a:stretch>
            <a:fillRect/>
          </a:stretch>
        </p:blipFill>
        <p:spPr bwMode="auto">
          <a:xfrm>
            <a:off x="3151479" y="2276872"/>
            <a:ext cx="2932689" cy="2304256"/>
          </a:xfrm>
          <a:prstGeom prst="rect">
            <a:avLst/>
          </a:prstGeom>
          <a:noFill/>
        </p:spPr>
      </p:pic>
      <p:pic>
        <p:nvPicPr>
          <p:cNvPr id="20486" name="Picture 6" descr="https://pp.userapi.com/c638319/v638319307/58211/7XCoFEd-RqY.jpg"/>
          <p:cNvPicPr>
            <a:picLocks noChangeAspect="1" noChangeArrowheads="1"/>
          </p:cNvPicPr>
          <p:nvPr/>
        </p:nvPicPr>
        <p:blipFill>
          <a:blip r:embed="rId4" cstate="print"/>
          <a:srcRect t="-1650" b="2192"/>
          <a:stretch>
            <a:fillRect/>
          </a:stretch>
        </p:blipFill>
        <p:spPr bwMode="auto">
          <a:xfrm>
            <a:off x="6156176" y="2204864"/>
            <a:ext cx="2910069" cy="4509120"/>
          </a:xfrm>
          <a:prstGeom prst="rect">
            <a:avLst/>
          </a:prstGeom>
          <a:noFill/>
        </p:spPr>
      </p:pic>
      <p:pic>
        <p:nvPicPr>
          <p:cNvPr id="20488" name="Picture 8" descr="https://pp.userapi.com/c841223/v841223143/136a2/4DjbSMUt4L0.jpg"/>
          <p:cNvPicPr>
            <a:picLocks noChangeAspect="1" noChangeArrowheads="1"/>
          </p:cNvPicPr>
          <p:nvPr/>
        </p:nvPicPr>
        <p:blipFill>
          <a:blip r:embed="rId5" cstate="print"/>
          <a:srcRect l="2325" r="2325"/>
          <a:stretch>
            <a:fillRect/>
          </a:stretch>
        </p:blipFill>
        <p:spPr bwMode="auto">
          <a:xfrm>
            <a:off x="107504" y="4653136"/>
            <a:ext cx="2952328" cy="2063423"/>
          </a:xfrm>
          <a:prstGeom prst="rect">
            <a:avLst/>
          </a:prstGeom>
          <a:noFill/>
        </p:spPr>
      </p:pic>
      <p:pic>
        <p:nvPicPr>
          <p:cNvPr id="20490" name="Picture 10" descr="https://pp.userapi.com/c638916/v638916882/5481e/Z638CPGMOMc.jpg"/>
          <p:cNvPicPr>
            <a:picLocks noChangeAspect="1" noChangeArrowheads="1"/>
          </p:cNvPicPr>
          <p:nvPr/>
        </p:nvPicPr>
        <p:blipFill>
          <a:blip r:embed="rId6" cstate="print"/>
          <a:srcRect l="4710" r="3357" b="3704"/>
          <a:stretch>
            <a:fillRect/>
          </a:stretch>
        </p:blipFill>
        <p:spPr bwMode="auto">
          <a:xfrm>
            <a:off x="3131840" y="4653136"/>
            <a:ext cx="2952328" cy="206084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55576" y="116632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Взаимодействие со школами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92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8" y="16282"/>
            <a:ext cx="6841718" cy="684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04248" y="260647"/>
            <a:ext cx="2411760" cy="31085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10000"/>
                  </a:schemeClr>
                </a:solidFill>
              </a:rPr>
              <a:t>Заповедный парк и партерная зона Сибирского ботанического сада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97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22293" y="0"/>
            <a:ext cx="9144000" cy="8367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5715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Эколого-проектная работа 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"Моя первая экологическая тропа"</a:t>
            </a:r>
          </a:p>
        </p:txBody>
      </p:sp>
      <p:pic>
        <p:nvPicPr>
          <p:cNvPr id="3074" name="Picture 2" descr="H:\конференция Владивосток\Cipv-P3Ub2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3" y="947629"/>
            <a:ext cx="3764545" cy="282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конференция Владивосток\4qPmxU3nL5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973" y="967032"/>
            <a:ext cx="3791451" cy="284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конференция Владивосток\eG8jxYlCnw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31" y="3827858"/>
            <a:ext cx="3769844" cy="282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7775848" y="836712"/>
            <a:ext cx="1368152" cy="12687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12 часов</a:t>
            </a: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5-6 класс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52528" y="4161430"/>
            <a:ext cx="3635896" cy="21602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Знакомство с экологическими проектами от идеи до создания. Разработка и проведение эко-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квеста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на экологической тропе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53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22293" y="0"/>
            <a:ext cx="9144000" cy="8367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88640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Эко-практикум «Занимательная дендрология»</a:t>
            </a:r>
          </a:p>
        </p:txBody>
      </p:sp>
      <p:pic>
        <p:nvPicPr>
          <p:cNvPr id="4099" name="Picture 3" descr="H:\конференция Владивосток\LO1ayVNzB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65" y="1124746"/>
            <a:ext cx="3888431" cy="518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конференция Владивосток\8qgwuVWprH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044" y="1124744"/>
            <a:ext cx="347988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7775848" y="836712"/>
            <a:ext cx="1368152" cy="12687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12 часов</a:t>
            </a: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6-9 классы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80044" y="4149082"/>
            <a:ext cx="3479880" cy="21602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Описание фитоценоза.</a:t>
            </a:r>
          </a:p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Составление формулы леса.</a:t>
            </a:r>
          </a:p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Сбор и монтаж гербарных образцов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63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22293" y="0"/>
            <a:ext cx="9144000" cy="8367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88640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Эко-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квест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«По следам Заповедной белки»</a:t>
            </a:r>
          </a:p>
        </p:txBody>
      </p:sp>
      <p:pic>
        <p:nvPicPr>
          <p:cNvPr id="5122" name="Picture 2" descr="H:\конференция Владивосток\v18qDL2yB0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83257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конференция Владивосток\kiRE-Etzo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1" y="913672"/>
            <a:ext cx="3737813" cy="280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:\конференция Владивосток\hodD1aD5B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89248"/>
            <a:ext cx="2827784" cy="28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2" y="4077072"/>
            <a:ext cx="3672408" cy="25465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9308" y="4145034"/>
            <a:ext cx="345638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ЛОКАЦИИ</a:t>
            </a:r>
          </a:p>
          <a:p>
            <a:pPr algn="ctr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</a:rPr>
              <a:t>«Сокровища природы»</a:t>
            </a:r>
          </a:p>
          <a:p>
            <a:pPr algn="ctr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</a:rPr>
              <a:t>«Травы жизни»</a:t>
            </a:r>
          </a:p>
          <a:p>
            <a:pPr algn="ctr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</a:rPr>
              <a:t>«Грибное царство»</a:t>
            </a:r>
          </a:p>
          <a:p>
            <a:pPr algn="ctr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</a:rPr>
              <a:t>«Хвойный лес»</a:t>
            </a:r>
          </a:p>
          <a:p>
            <a:pPr algn="ctr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</a:rPr>
              <a:t>«Насекомые и их знакомые»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5821" y="5373216"/>
            <a:ext cx="35461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  <a:p>
            <a:pPr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Знакомство с представителями флоры и фауны родного края, развитие логического мышления и умения работать в команде</a:t>
            </a:r>
          </a:p>
        </p:txBody>
      </p:sp>
      <p:sp>
        <p:nvSpPr>
          <p:cNvPr id="11" name="Овал 10"/>
          <p:cNvSpPr/>
          <p:nvPr/>
        </p:nvSpPr>
        <p:spPr>
          <a:xfrm>
            <a:off x="7668344" y="476672"/>
            <a:ext cx="1368152" cy="12687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60 минут </a:t>
            </a: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1-6 класс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18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22293" y="0"/>
            <a:ext cx="9144000" cy="7647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88640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Эко-лото «Древесные растения Заповедного леса»</a:t>
            </a:r>
          </a:p>
        </p:txBody>
      </p:sp>
      <p:pic>
        <p:nvPicPr>
          <p:cNvPr id="6146" name="Picture 2" descr="H:\конференция Владивосток\7z8jA9WOsF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809" y="3825062"/>
            <a:ext cx="3780058" cy="283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конференция Владивосток\M2i2sJdgz-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99"/>
          <a:stretch/>
        </p:blipFill>
        <p:spPr bwMode="auto">
          <a:xfrm>
            <a:off x="611560" y="919724"/>
            <a:ext cx="3721164" cy="313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25471" b="20986"/>
          <a:stretch/>
        </p:blipFill>
        <p:spPr bwMode="auto">
          <a:xfrm>
            <a:off x="4671809" y="918366"/>
            <a:ext cx="3730479" cy="275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4293096"/>
            <a:ext cx="3707904" cy="21602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710512" y="835720"/>
            <a:ext cx="1368152" cy="12687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60 минут </a:t>
            </a: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1-4</a:t>
            </a: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класс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3950" y="4711495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Знакомство с древесными растениями местной флоры, с особенностями строения плодов и листьев деревьев, изучение их отличительных особенностей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62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2293" y="0"/>
            <a:ext cx="9144000" cy="8367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Мастер-класс «Эко-бумага из вторсырья»</a:t>
            </a:r>
          </a:p>
        </p:txBody>
      </p:sp>
      <p:pic>
        <p:nvPicPr>
          <p:cNvPr id="5123" name="Picture 3" descr="d:\Users\user\Desktop\конференция 2020\LKjA77gV-M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5"/>
          <a:stretch/>
        </p:blipFill>
        <p:spPr bwMode="auto">
          <a:xfrm>
            <a:off x="107504" y="926376"/>
            <a:ext cx="4226515" cy="300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Users\user\Desktop\конференция 2020\whBOnpSPINA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2" y="4005064"/>
            <a:ext cx="2033464" cy="27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Users\user\Desktop\конференция 2020\ZeUmLfZa7H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863" y="4005064"/>
            <a:ext cx="2058113" cy="274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Users\user\Desktop\конференция 2020\c4nCP4sO4c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744" y="939728"/>
            <a:ext cx="2241759" cy="298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Users\user\Desktop\конференция 2020\gUqzN8tNuo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23" y="958998"/>
            <a:ext cx="2227309" cy="29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950909" y="4149082"/>
            <a:ext cx="3479880" cy="21602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Привлечение внимания детей и взрослых к значимости раздельного сбора мусора и переработки вторсырья</a:t>
            </a:r>
          </a:p>
        </p:txBody>
      </p:sp>
      <p:sp>
        <p:nvSpPr>
          <p:cNvPr id="10" name="Овал 9"/>
          <p:cNvSpPr/>
          <p:nvPr/>
        </p:nvSpPr>
        <p:spPr>
          <a:xfrm>
            <a:off x="79268" y="692696"/>
            <a:ext cx="1368152" cy="12687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60 минут</a:t>
            </a: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3+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63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711"/>
            <a:ext cx="9144000" cy="7760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Интерактивная игра «Наши органы чувств»</a:t>
            </a:r>
          </a:p>
        </p:txBody>
      </p:sp>
      <p:pic>
        <p:nvPicPr>
          <p:cNvPr id="3074" name="Picture 2" descr="F:\пособие 2020\Интерактивная игра наши органы чувсств\фото игра\дети ухо горло нос\IMG_20191127_1212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46423"/>
            <a:ext cx="4225451" cy="316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пособие 2020\Интерактивная игра наши органы чувсств\фото игра\дети ухо горло нос\IMG_20191127_1207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618" y="4076221"/>
            <a:ext cx="2101849" cy="280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пособие 2020\Интерактивная игра наши органы чувсств\фото игра\IMG_20191120_1446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40" y="4065474"/>
            <a:ext cx="2109909" cy="281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пособие 2020\Интерактивная игра наши органы чувсств\фото игра\IMG_20191120_1416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1340"/>
            <a:ext cx="4265671" cy="319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66407" y="4293096"/>
            <a:ext cx="3635896" cy="21602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Закрепление знаний о видах и способах познания окружающего мира,  а также понимание роли органов чувств в его восприятии</a:t>
            </a:r>
          </a:p>
        </p:txBody>
      </p:sp>
      <p:sp>
        <p:nvSpPr>
          <p:cNvPr id="8" name="Овал 7"/>
          <p:cNvSpPr/>
          <p:nvPr/>
        </p:nvSpPr>
        <p:spPr>
          <a:xfrm>
            <a:off x="7722171" y="457143"/>
            <a:ext cx="1368152" cy="12687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60 минут</a:t>
            </a: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1-4 класс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02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4499" y="-27384"/>
            <a:ext cx="9144000" cy="8367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Интерактивная игра «Насекомые и их знакомые»</a:t>
            </a:r>
          </a:p>
        </p:txBody>
      </p:sp>
      <p:pic>
        <p:nvPicPr>
          <p:cNvPr id="4099" name="Picture 3" descr="D:\Users\user\Desktop\ФОТО, видио\фото СибБС\фото_27 сентябрь\обмен\20190917_1140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/>
          <a:stretch/>
        </p:blipFill>
        <p:spPr bwMode="auto">
          <a:xfrm>
            <a:off x="4039737" y="3573016"/>
            <a:ext cx="5081970" cy="325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Users\user\Desktop\ФОТО, видио\фото СибБС\фото_27 сентябрь\обмен\20190917_11400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5468100" cy="30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4246415"/>
            <a:ext cx="3707904" cy="21602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4488724"/>
            <a:ext cx="32403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Знакомство  с представителями животного мира, обитающими в наших лесах. Изучение жизни пчел в улье</a:t>
            </a:r>
          </a:p>
        </p:txBody>
      </p:sp>
      <p:pic>
        <p:nvPicPr>
          <p:cNvPr id="10" name="Рисунок 9" descr="d:\Users\user\Desktop\пособие правки 22.04\IMG_20210422_165707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44957"/>
            <a:ext cx="3084195" cy="23120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Овал 8"/>
          <p:cNvSpPr/>
          <p:nvPr/>
        </p:nvSpPr>
        <p:spPr>
          <a:xfrm>
            <a:off x="7775848" y="836712"/>
            <a:ext cx="1368152" cy="12687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45 минут</a:t>
            </a: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5-6 лет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40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2293" y="0"/>
            <a:ext cx="9144000" cy="8367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Эко-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квиз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«Уникальные места Томской области»</a:t>
            </a:r>
          </a:p>
        </p:txBody>
      </p:sp>
      <p:pic>
        <p:nvPicPr>
          <p:cNvPr id="6146" name="Picture 2" descr="d:\Users\user\Desktop\конференция 2020\N7N9Zg9kq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908720"/>
            <a:ext cx="3960441" cy="297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Users\user\Desktop\конференция 2020\efYCtnqFPz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08" y="887869"/>
            <a:ext cx="3964240" cy="297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Users\user\Desktop\конференция 2020\ZQ5-1EI_7h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38" y="3923674"/>
            <a:ext cx="3925146" cy="29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865789" y="4149080"/>
            <a:ext cx="3653678" cy="22322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Знакомство с особо охраняемыми природными территориями города Томска и Томской области</a:t>
            </a:r>
          </a:p>
        </p:txBody>
      </p:sp>
      <p:sp>
        <p:nvSpPr>
          <p:cNvPr id="9" name="Овал 8"/>
          <p:cNvSpPr/>
          <p:nvPr/>
        </p:nvSpPr>
        <p:spPr>
          <a:xfrm>
            <a:off x="7775848" y="836712"/>
            <a:ext cx="1368152" cy="12687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60 минут</a:t>
            </a: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6-9 класс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46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2293" y="0"/>
            <a:ext cx="9144000" cy="8367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Эко-урок «как растут деревья?»</a:t>
            </a:r>
          </a:p>
        </p:txBody>
      </p:sp>
      <p:pic>
        <p:nvPicPr>
          <p:cNvPr id="7170" name="Picture 2" descr="d:\Users\user\Desktop\конференция 2020\8atPOU9Iit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9" y="836712"/>
            <a:ext cx="4117159" cy="304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Users\user\Desktop\конференция 2020\I9Y7TVq9c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07" y="831376"/>
            <a:ext cx="4068520" cy="305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Users\user\Desktop\конференция 2020\QuPTFbAUzI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88" y="3985622"/>
            <a:ext cx="2016224" cy="26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4187899"/>
            <a:ext cx="3902211" cy="21602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20072" y="4509120"/>
            <a:ext cx="32403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Расширение представления о строении, росте и функциях дерева, воспитание бережного отношения к окружающей природной среде</a:t>
            </a:r>
          </a:p>
        </p:txBody>
      </p:sp>
      <p:sp>
        <p:nvSpPr>
          <p:cNvPr id="8" name="Овал 7"/>
          <p:cNvSpPr/>
          <p:nvPr/>
        </p:nvSpPr>
        <p:spPr>
          <a:xfrm>
            <a:off x="7775848" y="836712"/>
            <a:ext cx="1368152" cy="12687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45 минут</a:t>
            </a: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5-6 лет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07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O:\Лаборатория редких растений\IMG_20190518_151550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" t="6769" r="9132" b="6769"/>
          <a:stretch/>
        </p:blipFill>
        <p:spPr bwMode="auto">
          <a:xfrm>
            <a:off x="134808" y="3461395"/>
            <a:ext cx="4155756" cy="311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O:\Лаборатория редких растений\IMG_20190518_13343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31578"/>
            <a:ext cx="5359401" cy="40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Users\user\Desktop\Pv4nbIgCTW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t="8203" r="5238" b="2273"/>
          <a:stretch/>
        </p:blipFill>
        <p:spPr bwMode="auto">
          <a:xfrm>
            <a:off x="179512" y="787820"/>
            <a:ext cx="3137531" cy="235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22293" y="0"/>
            <a:ext cx="9144000" cy="499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День любования растениями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989ECAD-AC7A-4FDD-9B2B-E506985A52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234" y="3860061"/>
            <a:ext cx="2143290" cy="285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7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8190"/>
            <a:ext cx="4283968" cy="657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Users\user\Desktop\ФОТО, видио\фото СибБС\фото работа\фото квест\L-7Khu2n6z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56676"/>
            <a:ext cx="4502232" cy="300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user\Desktop\ФОТО, видио\фото СибБС\фото работа\фото квест\Z638CPGMOM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97037"/>
            <a:ext cx="4502231" cy="300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15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2293" y="72008"/>
            <a:ext cx="9144000" cy="8367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За один сезон нас посещает более 500 школьников</a:t>
            </a:r>
          </a:p>
        </p:txBody>
      </p:sp>
      <p:pic>
        <p:nvPicPr>
          <p:cNvPr id="3074" name="Picture 2" descr="G:\конференция Владивосток\JcGL5OFnsX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89112"/>
            <a:ext cx="356578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конференция Владивосток\qKtxjHC9wQ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1" t="-62" r="-2553" b="62"/>
          <a:stretch/>
        </p:blipFill>
        <p:spPr bwMode="auto">
          <a:xfrm>
            <a:off x="3779912" y="1389112"/>
            <a:ext cx="28588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конференция Владивосток\Scri1lB0cc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09392"/>
            <a:ext cx="3007883" cy="225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конференция Владивосток\tzzmIJrZzpQ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68"/>
          <a:stretch/>
        </p:blipFill>
        <p:spPr bwMode="auto">
          <a:xfrm>
            <a:off x="6630888" y="1389112"/>
            <a:ext cx="229866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конференция Владивосток\TLWIjgNyjv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09392"/>
            <a:ext cx="3007883" cy="225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G:\конференция Владивосток\T6skmkCsLSY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65"/>
          <a:stretch/>
        </p:blipFill>
        <p:spPr bwMode="auto">
          <a:xfrm>
            <a:off x="6319409" y="3907172"/>
            <a:ext cx="2636912" cy="225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00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" t="24450" r="19251" b="9373"/>
          <a:stretch/>
        </p:blipFill>
        <p:spPr bwMode="auto">
          <a:xfrm>
            <a:off x="528388" y="105375"/>
            <a:ext cx="3840543" cy="253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21"/>
          <a:stretch/>
        </p:blipFill>
        <p:spPr bwMode="auto">
          <a:xfrm>
            <a:off x="4934752" y="3429000"/>
            <a:ext cx="3888814" cy="272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320549"/>
            <a:ext cx="9144000" cy="5648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Международный обмен  по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экообразованию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среди ботанических садов 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в Томске, Иркутске, Владивостоке и на Сахалине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9159" y="6387500"/>
            <a:ext cx="2133600" cy="365125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 </a:t>
            </a:r>
            <a:fld id="{725C68B6-61C2-468F-89AB-4B9F7531AA68}" type="slidenum">
              <a:rPr lang="ru-RU" smtClean="0"/>
              <a:pPr/>
              <a:t>31</a:t>
            </a:fld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4" t="17360" r="10446" b="7400"/>
          <a:stretch/>
        </p:blipFill>
        <p:spPr bwMode="auto">
          <a:xfrm>
            <a:off x="134546" y="2777372"/>
            <a:ext cx="4628225" cy="347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F0C5DA7-6ADD-4FF5-9B9C-48C1D5BFD0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652" y="105375"/>
            <a:ext cx="3797316" cy="312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7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af12.mail.ru/cgi-bin/readmsg?id=15689861070119027076;0;0;1&amp;mode=attachment&amp;email=grishaeva-92@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0648"/>
            <a:ext cx="3317302" cy="425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332656"/>
            <a:ext cx="2855096" cy="4104456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881" y="2492896"/>
            <a:ext cx="258370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66" y="3091733"/>
            <a:ext cx="2522239" cy="357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14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1196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60" name="Picture 4" descr="https://pp.userapi.com/c638319/v638319307/581e9/5q9gwme97Nc.jpg"/>
          <p:cNvPicPr>
            <a:picLocks noChangeAspect="1" noChangeArrowheads="1"/>
          </p:cNvPicPr>
          <p:nvPr/>
        </p:nvPicPr>
        <p:blipFill>
          <a:blip r:embed="rId2" cstate="print"/>
          <a:srcRect t="6641" b="4732"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95736" y="4788386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</a:rPr>
              <a:t>Ждем вас в гости!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5712379"/>
            <a:ext cx="53285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Елена Прокопьева </a:t>
            </a:r>
            <a:r>
              <a:rPr lang="ru-RU" sz="1400" i="1" dirty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en-US" sz="1400" i="1" dirty="0">
                <a:solidFill>
                  <a:schemeClr val="accent4">
                    <a:lumMod val="50000"/>
                  </a:schemeClr>
                </a:solidFill>
              </a:rPr>
              <a:t>e-mail</a:t>
            </a:r>
            <a:r>
              <a:rPr lang="ru-RU" sz="1400" i="1" dirty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en-US" sz="1400" i="1" dirty="0">
                <a:solidFill>
                  <a:schemeClr val="accent4">
                    <a:lumMod val="50000"/>
                  </a:schemeClr>
                </a:solidFill>
              </a:rPr>
              <a:t>grishaeva-92@mail.ru)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Елена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Мачкинис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i="1" dirty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en-US" sz="1400" i="1" dirty="0">
                <a:solidFill>
                  <a:schemeClr val="accent4">
                    <a:lumMod val="50000"/>
                  </a:schemeClr>
                </a:solidFill>
              </a:rPr>
              <a:t>e-mail</a:t>
            </a:r>
            <a:r>
              <a:rPr lang="ru-RU" sz="1400" i="1" dirty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en-US" sz="1400" i="1" dirty="0">
                <a:solidFill>
                  <a:schemeClr val="accent4">
                    <a:lumMod val="50000"/>
                  </a:schemeClr>
                </a:solidFill>
              </a:rPr>
              <a:t>melena.tsk@gmail.com)</a:t>
            </a:r>
            <a:endParaRPr lang="ru-RU" sz="1400" i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Лаборатория редких растений СибБС ТГУ</a:t>
            </a:r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23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Пользователь\Рабочий стол\Работа по Экологической тропе\Интеллектуальный эко-квест Сокровища Заповедного парка\IQBtm-ST3F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 bwMode="auto">
          <a:xfrm>
            <a:off x="52788" y="861236"/>
            <a:ext cx="9055716" cy="595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Заповедный парк Сибирского ботанического сада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5229200"/>
            <a:ext cx="3168352" cy="4320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Уникальный ландшафт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96136" y="5733256"/>
            <a:ext cx="3168352" cy="4320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Исторические объекты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02188" y="6237312"/>
            <a:ext cx="3168352" cy="4320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Экспозиции растений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60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4098" name="Picture 2" descr="G:\для презентации\DSC09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36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38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264188" y="1432966"/>
            <a:ext cx="2700300" cy="40842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395759" y="2201957"/>
            <a:ext cx="381642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</a:rPr>
              <a:t>Особенности маршрута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доступно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информативно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познавательно</a:t>
            </a:r>
          </a:p>
          <a:p>
            <a:endParaRPr lang="ru-RU" sz="2800" dirty="0"/>
          </a:p>
          <a:p>
            <a:endParaRPr lang="ru-RU" sz="2800" dirty="0"/>
          </a:p>
        </p:txBody>
      </p:sp>
      <p:pic>
        <p:nvPicPr>
          <p:cNvPr id="1027" name="Рисунок 42" descr="Описание: F:\Схема М Роспиь с рамко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32966"/>
            <a:ext cx="6120680" cy="408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22293" y="0"/>
            <a:ext cx="9144000" cy="8367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864848" y="156746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</a:rPr>
              <a:t>Экологическая тропа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877272"/>
            <a:ext cx="8640960" cy="6480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маршруте встречаются интересные и уникальные представители флоры и фауны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G:\для презентации\IMG_20210617_1634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2294" y="-1"/>
            <a:ext cx="9166293" cy="506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«Сокровища природы»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50391F8-93D7-46A6-AFAA-29F733ACEF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9306"/>
          <a:stretch/>
        </p:blipFill>
        <p:spPr>
          <a:xfrm>
            <a:off x="5486400" y="3933056"/>
            <a:ext cx="2133599" cy="2083644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31362B3-21A8-4042-A7FC-C44F69A7CB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21650"/>
          <a:stretch/>
        </p:blipFill>
        <p:spPr>
          <a:xfrm>
            <a:off x="3657602" y="4546718"/>
            <a:ext cx="2242094" cy="2083644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406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427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32"/>
            <a:ext cx="9173705" cy="63250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-22293" y="-1"/>
            <a:ext cx="9144000" cy="506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«Травы жизни»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8A07954-ED81-4493-846F-00D6AC1EF2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r="11151"/>
          <a:stretch/>
        </p:blipFill>
        <p:spPr>
          <a:xfrm rot="5400000">
            <a:off x="5355933" y="4457410"/>
            <a:ext cx="2200211" cy="2327919"/>
          </a:xfrm>
          <a:prstGeom prst="ellips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2C12B5B-0350-4C6D-A8BC-50B61A2769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r="14301"/>
          <a:stretch/>
        </p:blipFill>
        <p:spPr>
          <a:xfrm rot="5400000">
            <a:off x="6965212" y="3615885"/>
            <a:ext cx="2061029" cy="2133600"/>
          </a:xfrm>
          <a:prstGeom prst="ellips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2065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427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6064"/>
            <a:ext cx="9108504" cy="6309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-22293" y="-11147"/>
            <a:ext cx="9166294" cy="587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«Опасные растения»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59703BE-051C-43B1-81AD-BAF8B91A2F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0"/>
          <a:stretch/>
        </p:blipFill>
        <p:spPr>
          <a:xfrm rot="16200000">
            <a:off x="112162" y="625346"/>
            <a:ext cx="1916835" cy="1962280"/>
          </a:xfrm>
          <a:prstGeom prst="ellips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D4BB3DE-04EA-4CA4-BC51-20EEE2CFB5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r="9921"/>
          <a:stretch/>
        </p:blipFill>
        <p:spPr>
          <a:xfrm>
            <a:off x="89439" y="2780928"/>
            <a:ext cx="1962281" cy="1919503"/>
          </a:xfrm>
          <a:prstGeom prst="ellips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E4247E1-9069-49BB-B603-A5E54D86E4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5059" r="20202" b="11246"/>
          <a:stretch/>
        </p:blipFill>
        <p:spPr>
          <a:xfrm rot="5400000">
            <a:off x="150568" y="4812838"/>
            <a:ext cx="1916837" cy="2029482"/>
          </a:xfrm>
          <a:prstGeom prst="ellips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2050" name="Picture 2" descr="D:\Users\user\Downloads\IMG_20220408_1313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8448">
            <a:off x="3513060" y="3850405"/>
            <a:ext cx="1016209" cy="720658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>
            <a:stCxn id="2050" idx="2"/>
          </p:cNvCxnSpPr>
          <p:nvPr/>
        </p:nvCxnSpPr>
        <p:spPr>
          <a:xfrm>
            <a:off x="4047508" y="4570099"/>
            <a:ext cx="82207" cy="67049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29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1703</TotalTime>
  <Words>514</Words>
  <Application>Microsoft Office PowerPoint</Application>
  <PresentationFormat>Экран (4:3)</PresentationFormat>
  <Paragraphs>128</Paragraphs>
  <Slides>33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Поми</dc:creator>
  <cp:lastModifiedBy>user</cp:lastModifiedBy>
  <cp:revision>117</cp:revision>
  <dcterms:created xsi:type="dcterms:W3CDTF">2019-09-15T08:55:28Z</dcterms:created>
  <dcterms:modified xsi:type="dcterms:W3CDTF">2022-04-08T07:27:44Z</dcterms:modified>
</cp:coreProperties>
</file>