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57" r:id="rId4"/>
    <p:sldId id="261" r:id="rId5"/>
    <p:sldId id="266" r:id="rId6"/>
    <p:sldId id="267" r:id="rId7"/>
    <p:sldId id="262" r:id="rId8"/>
    <p:sldId id="263" r:id="rId9"/>
    <p:sldId id="258" r:id="rId10"/>
    <p:sldId id="259" r:id="rId11"/>
    <p:sldId id="264" r:id="rId12"/>
    <p:sldId id="260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870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2D6B4-41B0-43DD-8F8B-F494E8906534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E8CE2-8D50-4983-B8F9-CB1D0458A9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E8CE2-8D50-4983-B8F9-CB1D0458A95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E8CE2-8D50-4983-B8F9-CB1D0458A95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4E71-4458-47E0-8363-9FCA7E4F047E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956-99B9-4456-B9DC-8927816EA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3050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4E71-4458-47E0-8363-9FCA7E4F047E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956-99B9-4456-B9DC-8927816EA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1078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4E71-4458-47E0-8363-9FCA7E4F047E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956-99B9-4456-B9DC-8927816EA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353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4E71-4458-47E0-8363-9FCA7E4F047E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956-99B9-4456-B9DC-8927816EA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679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4E71-4458-47E0-8363-9FCA7E4F047E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956-99B9-4456-B9DC-8927816EA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879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4E71-4458-47E0-8363-9FCA7E4F047E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956-99B9-4456-B9DC-8927816EA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917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4E71-4458-47E0-8363-9FCA7E4F047E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956-99B9-4456-B9DC-8927816EA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2977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4E71-4458-47E0-8363-9FCA7E4F047E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956-99B9-4456-B9DC-8927816EA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323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4E71-4458-47E0-8363-9FCA7E4F047E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956-99B9-4456-B9DC-8927816EA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222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4E71-4458-47E0-8363-9FCA7E4F047E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956-99B9-4456-B9DC-8927816EA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599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4E71-4458-47E0-8363-9FCA7E4F047E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81956-99B9-4456-B9DC-8927816EA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310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A4E71-4458-47E0-8363-9FCA7E4F047E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81956-99B9-4456-B9DC-8927816EA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767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ВОРОБЕЙ ЛОГО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206" y="3105150"/>
            <a:ext cx="7113162" cy="196724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6111551"/>
            <a:ext cx="12192000" cy="7464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Безымянный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020" y="6287030"/>
            <a:ext cx="1586042" cy="364598"/>
          </a:xfrm>
          <a:prstGeom prst="rect">
            <a:avLst/>
          </a:prstGeom>
        </p:spPr>
      </p:pic>
      <p:pic>
        <p:nvPicPr>
          <p:cNvPr id="5" name="Рисунок 4" descr="лого цис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5350" y="1047751"/>
            <a:ext cx="4447116" cy="18192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05800" y="5048250"/>
            <a:ext cx="3609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Засыпкина</a:t>
            </a:r>
            <a:r>
              <a:rPr lang="ru-RU" dirty="0" smtClean="0"/>
              <a:t> Анастасия Анатольевна</a:t>
            </a:r>
          </a:p>
          <a:p>
            <a:pPr algn="r"/>
            <a:r>
              <a:rPr lang="ru-RU" dirty="0" smtClean="0"/>
              <a:t>+79231587801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55747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USER\Downloads\NSTU_b69839_1576467802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t="40109" b="14318"/>
          <a:stretch>
            <a:fillRect/>
          </a:stretch>
        </p:blipFill>
        <p:spPr bwMode="auto">
          <a:xfrm>
            <a:off x="0" y="0"/>
            <a:ext cx="7290659" cy="6130977"/>
          </a:xfrm>
          <a:prstGeom prst="rect">
            <a:avLst/>
          </a:prstGeom>
          <a:noFill/>
        </p:spPr>
      </p:pic>
      <p:pic>
        <p:nvPicPr>
          <p:cNvPr id="6146" name="Picture 2" descr="C:\Users\USER\Downloads\NSTU_b76183_1600925400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lum bright="20000"/>
          </a:blip>
          <a:srcRect/>
          <a:stretch>
            <a:fillRect/>
          </a:stretch>
        </p:blipFill>
        <p:spPr bwMode="auto">
          <a:xfrm>
            <a:off x="6723529" y="-54194"/>
            <a:ext cx="5468471" cy="36447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568" y="386425"/>
            <a:ext cx="2249244" cy="148644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>Мы помним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807" y="2755864"/>
            <a:ext cx="4540623" cy="286153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ru-RU" sz="2000" dirty="0"/>
              <a:t>В 2020 году проект «Инклюзивного спектакля «Мы помним!..» одержал победу в конкурсе социально значимых проектов «Парад идей», организованный Департаментом культуры, спорта и молодёжной политики мэрии г. Новосибирска. </a:t>
            </a:r>
            <a:endParaRPr lang="ru-RU" sz="2000" dirty="0" smtClean="0"/>
          </a:p>
          <a:p>
            <a:r>
              <a:rPr lang="ru-RU" sz="2000" dirty="0" smtClean="0"/>
              <a:t>В </a:t>
            </a:r>
            <a:r>
              <a:rPr lang="ru-RU" sz="2000" dirty="0"/>
              <a:t>основе данного спектакля лежат жестовые песни о войне, исполненные инклюзивным синтез- театром «Белый воробей». С этим спектаклем прошел ряд выступлений в Бердске, </a:t>
            </a:r>
            <a:r>
              <a:rPr lang="ru-RU" sz="2000" dirty="0" err="1"/>
              <a:t>Искитиме</a:t>
            </a:r>
            <a:r>
              <a:rPr lang="ru-RU" sz="2000" dirty="0"/>
              <a:t> и Новосибирске.</a:t>
            </a:r>
          </a:p>
          <a:p>
            <a:endParaRPr lang="ru-RU" dirty="0"/>
          </a:p>
        </p:txBody>
      </p:sp>
      <p:pic>
        <p:nvPicPr>
          <p:cNvPr id="5" name="Рисунок 4" descr="Безымянный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020" y="6287030"/>
            <a:ext cx="1586042" cy="364598"/>
          </a:xfrm>
          <a:prstGeom prst="rect">
            <a:avLst/>
          </a:prstGeom>
        </p:spPr>
      </p:pic>
      <p:pic>
        <p:nvPicPr>
          <p:cNvPr id="6147" name="Picture 3" descr="C:\Users\USER\Desktop\бел вор фото\NSTU_b76202_1600925408.jp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-30000"/>
          </a:blip>
          <a:srcRect l="-4326" t="10016" b="17218"/>
          <a:stretch>
            <a:fillRect/>
          </a:stretch>
        </p:blipFill>
        <p:spPr bwMode="auto">
          <a:xfrm>
            <a:off x="6476104" y="3555743"/>
            <a:ext cx="5715896" cy="265713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6111551"/>
            <a:ext cx="12192000" cy="7464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Безымянный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69" y="6287030"/>
            <a:ext cx="1586042" cy="3645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7891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53" y="237803"/>
            <a:ext cx="10515600" cy="1325563"/>
          </a:xfrm>
        </p:spPr>
        <p:txBody>
          <a:bodyPr/>
          <a:lstStyle/>
          <a:p>
            <a:r>
              <a:rPr lang="ru-RU" b="1" dirty="0" smtClean="0"/>
              <a:t>Слова не главное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182" y="1551008"/>
            <a:ext cx="5833641" cy="400092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С сентября 2021 года идет подготовка инклюзивного этно-спектакля «Слова </a:t>
            </a:r>
            <a:r>
              <a:rPr lang="ru-RU" sz="2000" dirty="0" smtClean="0"/>
              <a:t>не </a:t>
            </a:r>
            <a:r>
              <a:rPr lang="ru-RU" sz="2000" dirty="0"/>
              <a:t>главное» в рамках </a:t>
            </a:r>
            <a:r>
              <a:rPr lang="ru-RU" sz="2000" dirty="0" err="1"/>
              <a:t>этно</a:t>
            </a:r>
            <a:r>
              <a:rPr lang="ru-RU" sz="2000" dirty="0"/>
              <a:t>–фестиваля «</a:t>
            </a:r>
            <a:r>
              <a:rPr lang="ru-RU" sz="2000" dirty="0" err="1"/>
              <a:t>ПРОЭтно</a:t>
            </a:r>
            <a:r>
              <a:rPr lang="ru-RU" sz="2000" dirty="0"/>
              <a:t>» (проект этно-спектакля стал победителем на Всероссийском конкурсе молодежных проектов среди образовательных организаций высшего образования Федерального агентства по делам молодежи в номинации «Профилактика негативных проявлений в молодежной среде и межнациональное взаимодействие»).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Премьера </a:t>
            </a:r>
            <a:r>
              <a:rPr lang="ru-RU" sz="2000" dirty="0"/>
              <a:t>спектакля </a:t>
            </a:r>
            <a:r>
              <a:rPr lang="ru-RU" sz="2000" dirty="0" smtClean="0"/>
              <a:t>состоялась 10 </a:t>
            </a:r>
            <a:r>
              <a:rPr lang="ru-RU" sz="2000" dirty="0" smtClean="0"/>
              <a:t>декабря </a:t>
            </a:r>
            <a:r>
              <a:rPr lang="ru-RU" sz="2000" dirty="0"/>
              <a:t>2021 года.</a:t>
            </a:r>
          </a:p>
          <a:p>
            <a:endParaRPr lang="ru-RU" dirty="0"/>
          </a:p>
        </p:txBody>
      </p:sp>
      <p:pic>
        <p:nvPicPr>
          <p:cNvPr id="5" name="Рисунок 4" descr="Безымянный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020" y="6287030"/>
            <a:ext cx="1586042" cy="364598"/>
          </a:xfrm>
          <a:prstGeom prst="rect">
            <a:avLst/>
          </a:prstGeom>
        </p:spPr>
      </p:pic>
      <p:pic>
        <p:nvPicPr>
          <p:cNvPr id="7170" name="Picture 2" descr="C:\Users\USER\Downloads\слон_page-0001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01337" y="0"/>
            <a:ext cx="4390663" cy="62106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6111551"/>
            <a:ext cx="12192000" cy="7464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Безымянный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69" y="6287030"/>
            <a:ext cx="1586042" cy="3645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7856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elyivoroboy-image-2021-11-29-1.jpg"/>
          <p:cNvPicPr>
            <a:picLocks noChangeAspect="1"/>
          </p:cNvPicPr>
          <p:nvPr/>
        </p:nvPicPr>
        <p:blipFill>
          <a:blip r:embed="rId2" cstate="print">
            <a:grayscl/>
            <a:lum contrast="-20000"/>
          </a:blip>
          <a:srcRect r="8959"/>
          <a:stretch>
            <a:fillRect/>
          </a:stretch>
        </p:blipFill>
        <p:spPr>
          <a:xfrm>
            <a:off x="3525397" y="0"/>
            <a:ext cx="8666603" cy="63286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59" y="440675"/>
            <a:ext cx="2268556" cy="91950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Таврида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289" y="1682406"/>
            <a:ext cx="3249058" cy="394721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Две инклюзивные смены на </a:t>
            </a:r>
            <a:r>
              <a:rPr lang="ru-RU" sz="2000" dirty="0"/>
              <a:t>арт-кластере</a:t>
            </a:r>
            <a:r>
              <a:rPr lang="ru-RU" sz="2000" dirty="0" smtClean="0"/>
              <a:t> </a:t>
            </a:r>
            <a:r>
              <a:rPr lang="ru-RU" sz="2000" dirty="0"/>
              <a:t>Таврида (Крым</a:t>
            </a:r>
            <a:r>
              <a:rPr lang="ru-RU" sz="2000" dirty="0" smtClean="0"/>
              <a:t>).</a:t>
            </a:r>
          </a:p>
          <a:p>
            <a:pPr>
              <a:buNone/>
            </a:pPr>
            <a:r>
              <a:rPr lang="ru-RU" sz="2000" dirty="0" smtClean="0"/>
              <a:t>(июнь и сентябрь 2021г)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111551"/>
            <a:ext cx="12192000" cy="7464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Безымянный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020" y="6287030"/>
            <a:ext cx="1586042" cy="3645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8634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YJyyRmvQJH0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4671" r="12388" b="17687"/>
          <a:stretch>
            <a:fillRect/>
          </a:stretch>
        </p:blipFill>
        <p:spPr>
          <a:xfrm>
            <a:off x="6288912" y="0"/>
            <a:ext cx="5903088" cy="61092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706" y="214654"/>
            <a:ext cx="5400554" cy="132556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Уникальность</a:t>
            </a:r>
            <a:br>
              <a:rPr lang="ru-RU" sz="2800" b="1" dirty="0" smtClean="0"/>
            </a:br>
            <a:r>
              <a:rPr lang="ru-RU" sz="2800" b="1" dirty="0" smtClean="0"/>
              <a:t>«Белого воробья»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708" y="1754306"/>
            <a:ext cx="5666771" cy="3708943"/>
          </a:xfrm>
        </p:spPr>
        <p:txBody>
          <a:bodyPr>
            <a:normAutofit/>
          </a:bodyPr>
          <a:lstStyle/>
          <a:p>
            <a:r>
              <a:rPr lang="ru-RU" sz="2000" b="1" dirty="0"/>
              <a:t>Единственная молодежная студия инклюзивного искусства реализующая комплекс </a:t>
            </a:r>
            <a:r>
              <a:rPr lang="ru-RU" sz="2000" b="1" dirty="0" smtClean="0"/>
              <a:t>инклюзивных направлений;</a:t>
            </a:r>
          </a:p>
          <a:p>
            <a:r>
              <a:rPr lang="ru-RU" sz="2000" b="1" dirty="0"/>
              <a:t>Объединение «обычных» (с нормой здоровья) и «особенных» (с инвалидностью) артистов создает уникальное межкультурное пространство, стимулирующее социальную активность и способствующее повышению эффективности коммуникации между участниками;</a:t>
            </a:r>
          </a:p>
          <a:p>
            <a:r>
              <a:rPr lang="ru-RU" sz="2000" b="1" dirty="0" smtClean="0"/>
              <a:t>Использование </a:t>
            </a:r>
            <a:r>
              <a:rPr lang="ru-RU" sz="2000" b="1" dirty="0"/>
              <a:t>билингвизма (русский язык и русский жестовый язык</a:t>
            </a:r>
            <a:r>
              <a:rPr lang="ru-RU" sz="2000" b="1" dirty="0" smtClean="0"/>
              <a:t>).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111551"/>
            <a:ext cx="12192000" cy="7464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Безымянный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020" y="6287030"/>
            <a:ext cx="1586042" cy="3645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3074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ownloads\05.21 нгту-2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12192000" cy="645333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6353736"/>
            <a:ext cx="12192000" cy="5042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Безымянный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47413" y="6399272"/>
            <a:ext cx="2114723" cy="364598"/>
          </a:xfrm>
          <a:prstGeom prst="rect">
            <a:avLst/>
          </a:prstGeom>
        </p:spPr>
      </p:pic>
      <p:pic>
        <p:nvPicPr>
          <p:cNvPr id="8" name="Рисунок 7" descr="лого цис 3 (3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1425" y="620688"/>
            <a:ext cx="2227151" cy="792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8931" y="1908449"/>
            <a:ext cx="599191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Основная цель центра:</a:t>
            </a:r>
          </a:p>
          <a:p>
            <a:endParaRPr lang="ru-RU" b="1" dirty="0" smtClean="0">
              <a:latin typeface="Arial Black" pitchFamily="34" charset="0"/>
            </a:endParaRPr>
          </a:p>
          <a:p>
            <a:r>
              <a:rPr lang="ru-RU" sz="2400" dirty="0" smtClean="0"/>
              <a:t>сопровождение </a:t>
            </a:r>
            <a:r>
              <a:rPr lang="ru-RU" sz="2400" dirty="0"/>
              <a:t>инклюзивного образования в </a:t>
            </a:r>
            <a:r>
              <a:rPr lang="ru-RU" sz="2400" dirty="0" smtClean="0"/>
              <a:t>НГТУ</a:t>
            </a:r>
          </a:p>
          <a:p>
            <a:r>
              <a:rPr lang="ru-RU" sz="2400" dirty="0" smtClean="0"/>
              <a:t>посредством </a:t>
            </a:r>
            <a:r>
              <a:rPr lang="ru-RU" sz="2400" dirty="0"/>
              <a:t>повышения качества условий обучения студентов</a:t>
            </a:r>
            <a:endParaRPr lang="ru-RU" sz="2400" dirty="0" smtClean="0"/>
          </a:p>
          <a:p>
            <a:pPr>
              <a:buFont typeface="Wingdings" pitchFamily="2" charset="2"/>
              <a:buChar char="§"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351584" y="4581128"/>
            <a:ext cx="9025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Black" pitchFamily="34" charset="0"/>
                <a:cs typeface="Times New Roman" pitchFamily="18" charset="0"/>
              </a:rPr>
              <a:t>260 человек с инвалидностью</a:t>
            </a:r>
          </a:p>
          <a:p>
            <a:r>
              <a:rPr lang="ru-RU" b="1" dirty="0" smtClean="0">
                <a:cs typeface="Times New Roman" pitchFamily="18" charset="0"/>
              </a:rPr>
              <a:t>Высшее образование -  108 чел</a:t>
            </a:r>
          </a:p>
          <a:p>
            <a:r>
              <a:rPr lang="ru-RU" b="1" dirty="0" smtClean="0">
                <a:cs typeface="Times New Roman" pitchFamily="18" charset="0"/>
              </a:rPr>
              <a:t>Среднее профессиональное образование – 152 чел</a:t>
            </a:r>
          </a:p>
        </p:txBody>
      </p:sp>
      <p:pic>
        <p:nvPicPr>
          <p:cNvPr id="3074" name="Picture 2" descr="C:\Users\USER\Desktop\depositphotos_3430868-stock-photo-3d-glossy-red-arro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7488" y="4509120"/>
            <a:ext cx="731573" cy="54868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343775" y="1847849"/>
            <a:ext cx="4695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/>
              <a:t>Функции: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Профориентация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Помощь при поступлении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Сопровождение в период обучения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Содействие трудоустройству</a:t>
            </a:r>
            <a:endParaRPr lang="ru-RU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WhatsApp Image 2021-11-29 at 10.55.14.jpe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21604"/>
          <a:stretch>
            <a:fillRect/>
          </a:stretch>
        </p:blipFill>
        <p:spPr bwMode="auto">
          <a:xfrm>
            <a:off x="0" y="-641481"/>
            <a:ext cx="12192000" cy="677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7851" y="-259308"/>
            <a:ext cx="9832910" cy="115699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Городская студия инклюзивного искусства НГТУ «Белый воробей»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6110" y="873901"/>
            <a:ext cx="9584094" cy="5284303"/>
          </a:xfrm>
        </p:spPr>
        <p:txBody>
          <a:bodyPr numCol="2"/>
          <a:lstStyle/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Цель работы студии: </a:t>
            </a:r>
          </a:p>
          <a:p>
            <a:pPr marL="0" indent="0">
              <a:buNone/>
            </a:pPr>
            <a:r>
              <a:rPr lang="ru-RU" sz="2000" dirty="0" smtClean="0"/>
              <a:t>содействие </a:t>
            </a:r>
            <a:r>
              <a:rPr lang="ru-RU" sz="2000" dirty="0"/>
              <a:t>социальной адаптации и интеграции</a:t>
            </a:r>
            <a:r>
              <a:rPr lang="ru-RU" sz="2000" b="1" dirty="0"/>
              <a:t> </a:t>
            </a:r>
            <a:r>
              <a:rPr lang="ru-RU" sz="2000" dirty="0"/>
              <a:t>молодежи (школьников и студентов) как с нормой здоровья, так и с инвалидностью путем реализации социокультурной деятельности в рамках инклюзивной образовательно-развивающей среды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Студия создана </a:t>
            </a:r>
            <a:r>
              <a:rPr lang="ru-RU" sz="2000" dirty="0"/>
              <a:t>на </a:t>
            </a:r>
            <a:r>
              <a:rPr lang="ru-RU" sz="2000" b="1" dirty="0"/>
              <a:t>основе синтез-театра «Белый воробей»</a:t>
            </a:r>
            <a:r>
              <a:rPr lang="ru-RU" sz="2000" dirty="0"/>
              <a:t>,</a:t>
            </a:r>
            <a:r>
              <a:rPr lang="ru-RU" sz="2000" b="1" dirty="0"/>
              <a:t> </a:t>
            </a:r>
            <a:r>
              <a:rPr lang="ru-RU" sz="2000" dirty="0"/>
              <a:t>существующего с </a:t>
            </a:r>
            <a:r>
              <a:rPr lang="ru-RU" sz="3200" b="1" dirty="0"/>
              <a:t>2003</a:t>
            </a:r>
            <a:r>
              <a:rPr lang="ru-RU" sz="2000" dirty="0"/>
              <a:t> года на базе Института социальных технологий </a:t>
            </a:r>
            <a:r>
              <a:rPr lang="ru-RU" sz="2000" dirty="0" smtClean="0"/>
              <a:t>Новосибирского государственного технического университета НЭТИ</a:t>
            </a:r>
            <a:r>
              <a:rPr lang="ru-RU" sz="2000" dirty="0"/>
              <a:t>, реализующего инклюзивное образование.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111551"/>
            <a:ext cx="12192000" cy="7464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Безымянный-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20" y="6287030"/>
            <a:ext cx="1586042" cy="364598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 txBox="1">
            <a:spLocks/>
          </p:cNvSpPr>
          <p:nvPr/>
        </p:nvSpPr>
        <p:spPr>
          <a:xfrm>
            <a:off x="8639174" y="3924300"/>
            <a:ext cx="2943225" cy="2057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Социокультурная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деятельность с обучающимися с инвалидностью и ОВЗ является одним из компонентов комплексной системы сопровождения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021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USER\Downloads\cduozOxv0Bw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8647" t="28969" b="29493"/>
          <a:stretch>
            <a:fillRect/>
          </a:stretch>
        </p:blipFill>
        <p:spPr bwMode="auto">
          <a:xfrm>
            <a:off x="-1" y="3298260"/>
            <a:ext cx="5295331" cy="2856882"/>
          </a:xfrm>
          <a:prstGeom prst="rect">
            <a:avLst/>
          </a:prstGeom>
          <a:noFill/>
        </p:spPr>
      </p:pic>
      <p:pic>
        <p:nvPicPr>
          <p:cNvPr id="3076" name="Picture 4" descr="C:\Users\USER\Downloads\Xsi1xcciYGg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lum bright="-4000" contrast="42000"/>
          </a:blip>
          <a:srcRect l="7882" r="21082" b="5806"/>
          <a:stretch>
            <a:fillRect/>
          </a:stretch>
        </p:blipFill>
        <p:spPr bwMode="auto">
          <a:xfrm>
            <a:off x="5263487" y="0"/>
            <a:ext cx="6928513" cy="612784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062" y="300251"/>
            <a:ext cx="5895021" cy="92977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800" b="1" dirty="0"/>
              <a:t>Направления деятельности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462" y="1460312"/>
            <a:ext cx="5833327" cy="2415653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/>
            <a:r>
              <a:rPr lang="ru-RU" sz="2600" b="1" dirty="0" smtClean="0"/>
              <a:t>Жестовое пение</a:t>
            </a:r>
          </a:p>
          <a:p>
            <a:pPr lvl="0"/>
            <a:r>
              <a:rPr lang="ru-RU" sz="2600" b="1" dirty="0" smtClean="0"/>
              <a:t>Синтез-театр и актерское мастерство</a:t>
            </a:r>
          </a:p>
          <a:p>
            <a:pPr lvl="0"/>
            <a:r>
              <a:rPr lang="ru-RU" sz="2600" b="1" dirty="0" smtClean="0"/>
              <a:t>Современная </a:t>
            </a:r>
            <a:r>
              <a:rPr lang="ru-RU" sz="2600" b="1" dirty="0"/>
              <a:t>хореография</a:t>
            </a:r>
          </a:p>
          <a:p>
            <a:pPr lvl="0"/>
            <a:r>
              <a:rPr lang="ru-RU" sz="2600" b="1" dirty="0"/>
              <a:t>Оригинальный жанр (театр мод, художественное слово и др.)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111551"/>
            <a:ext cx="12192000" cy="7464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Безымянный-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20" y="6287030"/>
            <a:ext cx="1586042" cy="3645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7327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_2037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493" t="8745" b="16113"/>
          <a:stretch>
            <a:fillRect/>
          </a:stretch>
        </p:blipFill>
        <p:spPr>
          <a:xfrm>
            <a:off x="0" y="-218364"/>
            <a:ext cx="12199619" cy="63325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0266" y="365126"/>
            <a:ext cx="2478206" cy="114977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Студенты 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0162" y="3964148"/>
            <a:ext cx="9029131" cy="1613611"/>
          </a:xfrm>
        </p:spPr>
        <p:txBody>
          <a:bodyPr/>
          <a:lstStyle/>
          <a:p>
            <a:r>
              <a:rPr lang="ru-RU" b="1" dirty="0"/>
              <a:t>Хореография – 20 человек, 5 с нарушением слуха.</a:t>
            </a:r>
          </a:p>
          <a:p>
            <a:r>
              <a:rPr lang="ru-RU" b="1" dirty="0"/>
              <a:t>Театр – 6 человек, 1 с ОДА.</a:t>
            </a:r>
          </a:p>
          <a:p>
            <a:r>
              <a:rPr lang="ru-RU" b="1" dirty="0"/>
              <a:t>Жестовое пение – 40 человек, 17 с нарушением слуха.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111551"/>
            <a:ext cx="12192000" cy="7464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Безымянный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020" y="6287030"/>
            <a:ext cx="1586042" cy="3645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3562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_0300.JPG"/>
          <p:cNvPicPr>
            <a:picLocks noChangeAspect="1"/>
          </p:cNvPicPr>
          <p:nvPr/>
        </p:nvPicPr>
        <p:blipFill>
          <a:blip r:embed="rId2" cstate="print">
            <a:grayscl/>
            <a:lum contrast="-30000"/>
          </a:blip>
          <a:srcRect l="35657" r="24545" b="5039"/>
          <a:stretch>
            <a:fillRect/>
          </a:stretch>
        </p:blipFill>
        <p:spPr>
          <a:xfrm rot="16200000">
            <a:off x="4394044" y="-1683595"/>
            <a:ext cx="6114361" cy="94815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559" y="254956"/>
            <a:ext cx="4416846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tabLst>
                <a:tab pos="4395788" algn="l"/>
              </a:tabLst>
            </a:pPr>
            <a:r>
              <a:rPr lang="ru-RU" sz="2800" b="1" dirty="0" err="1"/>
              <a:t>Рекрутинг</a:t>
            </a:r>
            <a:r>
              <a:rPr lang="ru-RU" sz="2800" b="1" dirty="0"/>
              <a:t> талантливой молодежи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373" y="1627321"/>
            <a:ext cx="3766851" cy="3715859"/>
          </a:xfrm>
        </p:spPr>
        <p:txBody>
          <a:bodyPr>
            <a:normAutofit/>
          </a:bodyPr>
          <a:lstStyle/>
          <a:p>
            <a:r>
              <a:rPr lang="ru-RU" sz="2000" dirty="0"/>
              <a:t>Межрегиональный фестиваль «Парад талантов»</a:t>
            </a:r>
          </a:p>
          <a:p>
            <a:r>
              <a:rPr lang="ru-RU" sz="2000" dirty="0" err="1" smtClean="0"/>
              <a:t>Профориентационные</a:t>
            </a:r>
            <a:r>
              <a:rPr lang="ru-RU" sz="2000" dirty="0" smtClean="0"/>
              <a:t> </a:t>
            </a:r>
            <a:r>
              <a:rPr lang="ru-RU" sz="2000" dirty="0"/>
              <a:t>мероприятия в школах, в том числе специальных (коррекционных).</a:t>
            </a:r>
          </a:p>
          <a:p>
            <a:r>
              <a:rPr lang="ru-RU" sz="2000" dirty="0" smtClean="0"/>
              <a:t>Привлечение </a:t>
            </a:r>
            <a:r>
              <a:rPr lang="ru-RU" sz="2000" dirty="0"/>
              <a:t>школьников и студентов с инвалидностью и без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111551"/>
            <a:ext cx="12192000" cy="7464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Безымянный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020" y="6287030"/>
            <a:ext cx="1586042" cy="3645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2850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Белый воробей – центр творческой инклюзии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0087" y="1825625"/>
            <a:ext cx="10515600" cy="2118578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Синтез-театр «Белый воробей» более 10 лет являлся центром культурной инклюзии не только в г. Новосибирске, но и за пределами СФО.</a:t>
            </a:r>
          </a:p>
          <a:p>
            <a:r>
              <a:rPr lang="ru-RU" sz="2000" dirty="0"/>
              <a:t>За 18 лет своего существования «Белый воробей» постоянно развивался: от кружковой деятельности по направлению пантомимы и жестового пения, где занимались исключительно глухие ребята к театральному синтез-проекту, который стал поистине инклюзивным – то есть включающим артистов как с нарушениями здоровья, так и абсолютно здоровых ребят.</a:t>
            </a:r>
          </a:p>
          <a:p>
            <a:endParaRPr lang="ru-RU" sz="2000" dirty="0"/>
          </a:p>
        </p:txBody>
      </p:sp>
      <p:pic>
        <p:nvPicPr>
          <p:cNvPr id="5" name="Рисунок 4" descr="Безымянный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020" y="6287030"/>
            <a:ext cx="1586042" cy="364598"/>
          </a:xfrm>
          <a:prstGeom prst="rect">
            <a:avLst/>
          </a:prstGeom>
        </p:spPr>
      </p:pic>
      <p:pic>
        <p:nvPicPr>
          <p:cNvPr id="6" name="Рисунок 5" descr="26d0bd21-dd77-4626-b83e-ee18fc0cedc2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3923731"/>
            <a:ext cx="2926080" cy="2208128"/>
          </a:xfrm>
          <a:prstGeom prst="rect">
            <a:avLst/>
          </a:prstGeom>
        </p:spPr>
      </p:pic>
      <p:pic>
        <p:nvPicPr>
          <p:cNvPr id="9" name="Рисунок 8" descr="DSC_2170.JPG"/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8813610" y="3937299"/>
            <a:ext cx="3378390" cy="2211016"/>
          </a:xfrm>
          <a:prstGeom prst="rect">
            <a:avLst/>
          </a:prstGeom>
        </p:spPr>
      </p:pic>
      <p:pic>
        <p:nvPicPr>
          <p:cNvPr id="4099" name="Picture 3" descr="D:\ФОТО\парад талантов 2021\DSC_0261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4502" r="13595" b="19789"/>
          <a:stretch>
            <a:fillRect/>
          </a:stretch>
        </p:blipFill>
        <p:spPr bwMode="auto">
          <a:xfrm>
            <a:off x="6150163" y="3937299"/>
            <a:ext cx="3002507" cy="2166139"/>
          </a:xfrm>
          <a:prstGeom prst="rect">
            <a:avLst/>
          </a:prstGeom>
          <a:noFill/>
        </p:spPr>
      </p:pic>
      <p:pic>
        <p:nvPicPr>
          <p:cNvPr id="4100" name="Picture 4" descr="C:\Users\USER\Downloads\WhatsApp Image 2021-11-09 at 14.15.57.jpe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21044" t="8675" r="23534" b="42650"/>
          <a:stretch>
            <a:fillRect/>
          </a:stretch>
        </p:blipFill>
        <p:spPr bwMode="auto">
          <a:xfrm>
            <a:off x="2897437" y="3933825"/>
            <a:ext cx="3316075" cy="220257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6111551"/>
            <a:ext cx="12192000" cy="7464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6074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ER\Downloads\x_d0c0744b.jpg"/>
          <p:cNvPicPr>
            <a:picLocks noChangeAspect="1" noChangeArrowheads="1"/>
          </p:cNvPicPr>
          <p:nvPr/>
        </p:nvPicPr>
        <p:blipFill>
          <a:blip r:embed="rId2" cstate="print"/>
          <a:srcRect l="3532" t="28254"/>
          <a:stretch>
            <a:fillRect/>
          </a:stretch>
        </p:blipFill>
        <p:spPr bwMode="auto">
          <a:xfrm>
            <a:off x="0" y="0"/>
            <a:ext cx="8358692" cy="3993011"/>
          </a:xfrm>
          <a:prstGeom prst="rect">
            <a:avLst/>
          </a:prstGeom>
          <a:noFill/>
        </p:spPr>
      </p:pic>
      <p:pic>
        <p:nvPicPr>
          <p:cNvPr id="5123" name="Picture 3" descr="C:\Users\USER\Downloads\z_a5f4d523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t="8392"/>
          <a:stretch>
            <a:fillRect/>
          </a:stretch>
        </p:blipFill>
        <p:spPr bwMode="auto">
          <a:xfrm>
            <a:off x="8304904" y="0"/>
            <a:ext cx="3887096" cy="5346552"/>
          </a:xfrm>
          <a:prstGeom prst="rect">
            <a:avLst/>
          </a:prstGeom>
          <a:noFill/>
        </p:spPr>
      </p:pic>
      <p:pic>
        <p:nvPicPr>
          <p:cNvPr id="5122" name="Picture 2" descr="C:\Users\USER\Downloads\wsEe7bxrBD0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t="26353" r="-1644" b="26377"/>
          <a:stretch>
            <a:fillRect/>
          </a:stretch>
        </p:blipFill>
        <p:spPr bwMode="auto">
          <a:xfrm>
            <a:off x="4753983" y="3325551"/>
            <a:ext cx="7595796" cy="3532450"/>
          </a:xfrm>
          <a:prstGeom prst="rect">
            <a:avLst/>
          </a:prstGeom>
          <a:noFill/>
        </p:spPr>
      </p:pic>
      <p:pic>
        <p:nvPicPr>
          <p:cNvPr id="6" name="Рисунок 5" descr="NSTU_b76188_1600925403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2915324"/>
            <a:ext cx="4858294" cy="323805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6534" y="1449108"/>
            <a:ext cx="8424135" cy="247743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Спектакли</a:t>
            </a:r>
            <a:endParaRPr lang="ru-RU" dirty="0" smtClean="0"/>
          </a:p>
          <a:p>
            <a:pPr marL="0" indent="0">
              <a:buNone/>
            </a:pPr>
            <a:r>
              <a:rPr lang="ru-RU" sz="2000" dirty="0" smtClean="0"/>
              <a:t>Театр </a:t>
            </a:r>
            <a:r>
              <a:rPr lang="ru-RU" sz="2000" dirty="0"/>
              <a:t>«Белый воробей» - лауреат многих российских фестивалей </a:t>
            </a:r>
            <a:r>
              <a:rPr lang="ru-RU" sz="2000" dirty="0" smtClean="0"/>
              <a:t>в жанре </a:t>
            </a:r>
            <a:r>
              <a:rPr lang="ru-RU" sz="2000" dirty="0"/>
              <a:t>«пластический спектакль».</a:t>
            </a:r>
          </a:p>
          <a:p>
            <a:pPr marL="0" indent="0">
              <a:buNone/>
            </a:pPr>
            <a:r>
              <a:rPr lang="ru-RU" sz="2000" dirty="0"/>
              <a:t>Спектакли театра «Белый воробей»: «На встречу с тишиной»; «Я такое дерево»; «Сотворение мира»; «Я глухой»; «Подсолнух»; «Мы помним</a:t>
            </a:r>
            <a:r>
              <a:rPr lang="ru-RU" sz="2000" dirty="0" smtClean="0"/>
              <a:t>!..», «Слова не главное».</a:t>
            </a:r>
            <a:endParaRPr lang="ru-RU" sz="2000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111551"/>
            <a:ext cx="12192000" cy="7464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Безымянный-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020" y="6287030"/>
            <a:ext cx="1586042" cy="3645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1079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elyivoroboy-image-2021-11-29-1 (1)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6980" b="19686"/>
          <a:stretch>
            <a:fillRect/>
          </a:stretch>
        </p:blipFill>
        <p:spPr>
          <a:xfrm>
            <a:off x="0" y="-425524"/>
            <a:ext cx="12192000" cy="65896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8805" y="0"/>
            <a:ext cx="7024744" cy="86298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Достижения за последние 5 лет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6244" y="889709"/>
            <a:ext cx="10515600" cy="4351338"/>
          </a:xfrm>
        </p:spPr>
        <p:txBody>
          <a:bodyPr>
            <a:normAutofit/>
          </a:bodyPr>
          <a:lstStyle/>
          <a:p>
            <a:pPr>
              <a:tabLst>
                <a:tab pos="6184900" algn="l"/>
              </a:tabLst>
            </a:pPr>
            <a:r>
              <a:rPr lang="ru-RU" sz="2200" dirty="0"/>
              <a:t>Межрегиональный творческий фестиваль </a:t>
            </a:r>
            <a:r>
              <a:rPr lang="ru-RU" sz="2200" b="1" dirty="0"/>
              <a:t>«Мир без границ» </a:t>
            </a:r>
            <a:r>
              <a:rPr lang="ru-RU" sz="2200" dirty="0"/>
              <a:t>г. Томск 2016г: 1,2 место – пантомима, 3 место – жестовое пение, 2 место – дефиле.</a:t>
            </a:r>
          </a:p>
          <a:p>
            <a:pPr>
              <a:tabLst>
                <a:tab pos="6184900" algn="l"/>
              </a:tabLst>
            </a:pPr>
            <a:r>
              <a:rPr lang="ru-RU" sz="2200" b="1" dirty="0"/>
              <a:t>Международный арт-фестиваль «Обыкновенное чудо</a:t>
            </a:r>
            <a:r>
              <a:rPr lang="ru-RU" sz="2200" dirty="0"/>
              <a:t>»: лауреаты в направлении жестовая песня.</a:t>
            </a:r>
          </a:p>
          <a:p>
            <a:pPr>
              <a:tabLst>
                <a:tab pos="6184900" algn="l"/>
              </a:tabLst>
            </a:pPr>
            <a:r>
              <a:rPr lang="ru-RU" sz="2200" b="1" dirty="0"/>
              <a:t>Международный фестиваль «</a:t>
            </a:r>
            <a:r>
              <a:rPr lang="en-US" sz="2200" b="1" dirty="0"/>
              <a:t>Inclusive dance</a:t>
            </a:r>
            <a:r>
              <a:rPr lang="ru-RU" sz="2200" b="1" dirty="0"/>
              <a:t>» </a:t>
            </a:r>
            <a:r>
              <a:rPr lang="ru-RU" sz="2200" dirty="0"/>
              <a:t>2017: 1,2 место – эстрадный танец, 1 место – современный танец</a:t>
            </a:r>
            <a:r>
              <a:rPr lang="ru-RU" sz="2200" dirty="0" smtClean="0"/>
              <a:t>.</a:t>
            </a:r>
          </a:p>
          <a:p>
            <a:pPr>
              <a:tabLst>
                <a:tab pos="6184900" algn="l"/>
              </a:tabLst>
            </a:pPr>
            <a:r>
              <a:rPr lang="ru-RU" sz="2200" dirty="0" smtClean="0"/>
              <a:t>Студенческая весна НГТУ (оригинальный жанр, эстрадный танец) 2015, 2016, 2017, 2021..</a:t>
            </a:r>
            <a:endParaRPr lang="ru-RU" sz="2200" dirty="0"/>
          </a:p>
          <a:p>
            <a:pPr>
              <a:tabLst>
                <a:tab pos="6184900" algn="l"/>
              </a:tabLst>
            </a:pPr>
            <a:r>
              <a:rPr lang="ru-RU" sz="2200" dirty="0" smtClean="0"/>
              <a:t>1, 2 место и Гран-при </a:t>
            </a:r>
            <a:r>
              <a:rPr lang="ru-RU" sz="2200" dirty="0"/>
              <a:t>открытого межрегионального фестиваля </a:t>
            </a:r>
            <a:r>
              <a:rPr lang="ru-RU" sz="2200" b="1" dirty="0"/>
              <a:t>«Утренняя звезда</a:t>
            </a:r>
            <a:r>
              <a:rPr lang="ru-RU" sz="2200" dirty="0"/>
              <a:t>» г. Кемерово 2021г</a:t>
            </a:r>
            <a:r>
              <a:rPr lang="ru-RU" sz="2200" dirty="0" smtClean="0"/>
              <a:t>.</a:t>
            </a:r>
          </a:p>
          <a:p>
            <a:pPr>
              <a:tabLst>
                <a:tab pos="6184900" algn="l"/>
              </a:tabLst>
            </a:pPr>
            <a:r>
              <a:rPr lang="en-US" sz="2200" dirty="0"/>
              <a:t>IX </a:t>
            </a:r>
            <a:r>
              <a:rPr lang="ru-RU" sz="2200" dirty="0" smtClean="0"/>
              <a:t>Международный фестиваль </a:t>
            </a:r>
            <a:r>
              <a:rPr lang="ru-RU" sz="2200" b="1" dirty="0" smtClean="0"/>
              <a:t>«</a:t>
            </a:r>
            <a:r>
              <a:rPr lang="en-US" sz="2200" b="1" dirty="0" smtClean="0"/>
              <a:t>Inclusive dance</a:t>
            </a:r>
            <a:r>
              <a:rPr lang="ru-RU" sz="2200" b="1" dirty="0" smtClean="0"/>
              <a:t>» </a:t>
            </a:r>
            <a:r>
              <a:rPr lang="ru-RU" sz="2200" dirty="0" smtClean="0"/>
              <a:t>2021:</a:t>
            </a:r>
            <a:r>
              <a:rPr lang="ru-RU" sz="2200" dirty="0" smtClean="0">
                <a:solidFill>
                  <a:srgbClr val="FF0000"/>
                </a:solidFill>
              </a:rPr>
              <a:t> </a:t>
            </a:r>
            <a:r>
              <a:rPr lang="ru-RU" sz="2200" dirty="0"/>
              <a:t>специальный </a:t>
            </a:r>
            <a:r>
              <a:rPr lang="ru-RU" sz="2200" dirty="0" smtClean="0"/>
              <a:t>приз </a:t>
            </a:r>
            <a:r>
              <a:rPr lang="ru-RU" sz="2200" dirty="0"/>
              <a:t>за исполнительское мастерство в номинации «Эстрадный танец</a:t>
            </a:r>
            <a:r>
              <a:rPr lang="ru-RU" sz="2200" dirty="0" smtClean="0"/>
              <a:t>».</a:t>
            </a:r>
            <a:r>
              <a:rPr lang="ru-RU" sz="2200" dirty="0"/>
              <a:t> </a:t>
            </a:r>
            <a:endParaRPr lang="ru-RU" sz="22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111551"/>
            <a:ext cx="12192000" cy="7464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Безымянный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69" y="6287030"/>
            <a:ext cx="1586042" cy="3645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62490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661</Words>
  <Application>Microsoft Office PowerPoint</Application>
  <PresentationFormat>Произвольный</PresentationFormat>
  <Paragraphs>61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Городская студия инклюзивного искусства НГТУ «Белый воробей»</vt:lpstr>
      <vt:lpstr>Направления деятельности</vt:lpstr>
      <vt:lpstr>Студенты </vt:lpstr>
      <vt:lpstr>Рекрутинг талантливой молодежи</vt:lpstr>
      <vt:lpstr>Белый воробей – центр творческой инклюзии</vt:lpstr>
      <vt:lpstr>Слайд 8</vt:lpstr>
      <vt:lpstr>Достижения за последние 5 лет</vt:lpstr>
      <vt:lpstr>Мы помним</vt:lpstr>
      <vt:lpstr>Слова не главное</vt:lpstr>
      <vt:lpstr>Таврида</vt:lpstr>
      <vt:lpstr>Уникальность «Белого воробья»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Белый воробей</dc:title>
  <dc:creator>user</dc:creator>
  <cp:lastModifiedBy>USER</cp:lastModifiedBy>
  <cp:revision>20</cp:revision>
  <dcterms:created xsi:type="dcterms:W3CDTF">2021-11-26T16:21:28Z</dcterms:created>
  <dcterms:modified xsi:type="dcterms:W3CDTF">2022-04-28T02:15:13Z</dcterms:modified>
</cp:coreProperties>
</file>