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79" r:id="rId3"/>
    <p:sldId id="259" r:id="rId4"/>
    <p:sldId id="278" r:id="rId5"/>
    <p:sldId id="286" r:id="rId6"/>
    <p:sldId id="282" r:id="rId7"/>
    <p:sldId id="263" r:id="rId8"/>
    <p:sldId id="283" r:id="rId9"/>
    <p:sldId id="284" r:id="rId10"/>
    <p:sldId id="285" r:id="rId11"/>
    <p:sldId id="264" r:id="rId12"/>
    <p:sldId id="280" r:id="rId13"/>
    <p:sldId id="281" r:id="rId14"/>
    <p:sldId id="26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EEE"/>
    <a:srgbClr val="FAE2F7"/>
    <a:srgbClr val="640000"/>
    <a:srgbClr val="5C0000"/>
    <a:srgbClr val="480000"/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-1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dirty="0"/>
              <a:t>Удовлетворенность образовательным процессом</a:t>
            </a:r>
          </a:p>
        </c:rich>
      </c:tx>
      <c:layout>
        <c:manualLayout>
          <c:xMode val="edge"/>
          <c:yMode val="edge"/>
          <c:x val="0.16800347312286293"/>
          <c:y val="2.60499273190227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387527883835897E-3"/>
          <c:y val="0.24478302801981858"/>
          <c:w val="0.42734161467222281"/>
          <c:h val="0.421208236124931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2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23C-4C9B-8B70-AA4F3805B0BD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3C-4C9B-8B70-AA4F3805B0BD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23C-4C9B-8B70-AA4F3805B0BD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3C-4C9B-8B70-AA4F3805B0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Отвечает запросам ребенка</c:v>
                </c:pt>
                <c:pt idx="1">
                  <c:v>Развивает творческие способности, коммуникативные умения</c:v>
                </c:pt>
                <c:pt idx="2">
                  <c:v>Развивает самостоятельность, аккуратность, трудолюбие</c:v>
                </c:pt>
                <c:pt idx="3">
                  <c:v>Развивает интерес к познанию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88</c:v>
                </c:pt>
                <c:pt idx="2">
                  <c:v>95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3C-4C9B-8B70-AA4F3805B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7312405823696463"/>
          <c:y val="0.21367005593218857"/>
          <c:w val="0.50189996172584184"/>
          <c:h val="0.5742103528155425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2D949-00CC-4080-9A8B-09674354944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8F73F6F-02A5-416B-9836-990058F28DD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воспитательной образовательной среды на учебном занятии ориентирует педагога на успех каждого ребенка. Личностно-ориентированный подход , положительный эмоциональный микроклимат создают на занятии позитивную среду для саморазвития ребенка.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1E4C6-F692-4102-AAD3-35E0A530633E}" type="parTrans" cxnId="{149CBD01-D3DE-4FBB-9459-1D0AAB8ACC5B}">
      <dgm:prSet/>
      <dgm:spPr/>
      <dgm:t>
        <a:bodyPr/>
        <a:lstStyle/>
        <a:p>
          <a:endParaRPr lang="ru-RU"/>
        </a:p>
      </dgm:t>
    </dgm:pt>
    <dgm:pt modelId="{CC90B20A-2352-4E7A-8ED8-F9C839C258DA}" type="sibTrans" cxnId="{149CBD01-D3DE-4FBB-9459-1D0AAB8ACC5B}">
      <dgm:prSet/>
      <dgm:spPr/>
      <dgm:t>
        <a:bodyPr/>
        <a:lstStyle/>
        <a:p>
          <a:endParaRPr lang="ru-RU"/>
        </a:p>
      </dgm:t>
    </dgm:pt>
    <dgm:pt modelId="{057F08E6-9597-4FB8-A631-3E11C9A6D9B6}" type="pres">
      <dgm:prSet presAssocID="{D2F2D949-00CC-4080-9A8B-096743549442}" presName="Name0" presStyleCnt="0">
        <dgm:presLayoutVars>
          <dgm:dir/>
          <dgm:resizeHandles val="exact"/>
        </dgm:presLayoutVars>
      </dgm:prSet>
      <dgm:spPr/>
    </dgm:pt>
    <dgm:pt modelId="{1B9D0D86-3B07-426F-BC57-86AB0B4D62BD}" type="pres">
      <dgm:prSet presAssocID="{D2F2D949-00CC-4080-9A8B-096743549442}" presName="bkgdShp" presStyleLbl="alignAccFollowNode1" presStyleIdx="0" presStyleCnt="1" custLinFactNeighborX="-8148" custLinFactNeighborY="7111"/>
      <dgm:spPr/>
    </dgm:pt>
    <dgm:pt modelId="{9D7CD351-0A5B-4143-BE22-422E818433B7}" type="pres">
      <dgm:prSet presAssocID="{D2F2D949-00CC-4080-9A8B-096743549442}" presName="linComp" presStyleCnt="0"/>
      <dgm:spPr/>
    </dgm:pt>
    <dgm:pt modelId="{04B8E883-E38C-4ED2-89AE-DAC5C1E357AD}" type="pres">
      <dgm:prSet presAssocID="{B8F73F6F-02A5-416B-9836-990058F28DD4}" presName="compNode" presStyleCnt="0"/>
      <dgm:spPr/>
    </dgm:pt>
    <dgm:pt modelId="{082FB7B1-49B4-49EC-94E1-5C4D5DBBDB45}" type="pres">
      <dgm:prSet presAssocID="{B8F73F6F-02A5-416B-9836-990058F28DD4}" presName="node" presStyleLbl="node1" presStyleIdx="0" presStyleCnt="1" custScaleX="106487" custScaleY="104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426D2-586C-4DAF-B77E-F2AA40B42B81}" type="pres">
      <dgm:prSet presAssocID="{B8F73F6F-02A5-416B-9836-990058F28DD4}" presName="invisiNode" presStyleLbl="node1" presStyleIdx="0" presStyleCnt="1"/>
      <dgm:spPr/>
    </dgm:pt>
    <dgm:pt modelId="{39050691-BA11-4ADF-B012-08F1876AB5B0}" type="pres">
      <dgm:prSet presAssocID="{B8F73F6F-02A5-416B-9836-990058F28DD4}" presName="imagNod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3000" b="-93000"/>
          </a:stretch>
        </a:blipFill>
      </dgm:spPr>
      <dgm:extLst>
        <a:ext uri="{E40237B7-FDA0-4F09-8148-C483321AD2D9}">
          <dgm14:cNvPr xmlns:dgm14="http://schemas.microsoft.com/office/drawing/2010/diagram" id="0" name="" descr="D:\Загрузки\ФУЭТЕ РЕПОРТАЖ\ФУЭТЕ РЕПОРТАЖ\IMG_6829.JPG"/>
        </a:ext>
      </dgm:extLst>
    </dgm:pt>
  </dgm:ptLst>
  <dgm:cxnLst>
    <dgm:cxn modelId="{149CBD01-D3DE-4FBB-9459-1D0AAB8ACC5B}" srcId="{D2F2D949-00CC-4080-9A8B-096743549442}" destId="{B8F73F6F-02A5-416B-9836-990058F28DD4}" srcOrd="0" destOrd="0" parTransId="{36C1E4C6-F692-4102-AAD3-35E0A530633E}" sibTransId="{CC90B20A-2352-4E7A-8ED8-F9C839C258DA}"/>
    <dgm:cxn modelId="{DDB2B043-99C7-4A7B-84C0-4038F74A0F53}" type="presOf" srcId="{B8F73F6F-02A5-416B-9836-990058F28DD4}" destId="{082FB7B1-49B4-49EC-94E1-5C4D5DBBDB45}" srcOrd="0" destOrd="0" presId="urn:microsoft.com/office/officeart/2005/8/layout/pList2"/>
    <dgm:cxn modelId="{9243E99F-4A80-45A1-B6F3-5F9D7794AB98}" type="presOf" srcId="{D2F2D949-00CC-4080-9A8B-096743549442}" destId="{057F08E6-9597-4FB8-A631-3E11C9A6D9B6}" srcOrd="0" destOrd="0" presId="urn:microsoft.com/office/officeart/2005/8/layout/pList2"/>
    <dgm:cxn modelId="{EC8C466B-A835-46F4-B7F9-3097A946C195}" type="presParOf" srcId="{057F08E6-9597-4FB8-A631-3E11C9A6D9B6}" destId="{1B9D0D86-3B07-426F-BC57-86AB0B4D62BD}" srcOrd="0" destOrd="0" presId="urn:microsoft.com/office/officeart/2005/8/layout/pList2"/>
    <dgm:cxn modelId="{CF8A72FC-0609-4BCC-902C-5FFE6BC4C7E0}" type="presParOf" srcId="{057F08E6-9597-4FB8-A631-3E11C9A6D9B6}" destId="{9D7CD351-0A5B-4143-BE22-422E818433B7}" srcOrd="1" destOrd="0" presId="urn:microsoft.com/office/officeart/2005/8/layout/pList2"/>
    <dgm:cxn modelId="{0F8E98AD-61F2-4153-A4E3-92C63D1C77AB}" type="presParOf" srcId="{9D7CD351-0A5B-4143-BE22-422E818433B7}" destId="{04B8E883-E38C-4ED2-89AE-DAC5C1E357AD}" srcOrd="0" destOrd="0" presId="urn:microsoft.com/office/officeart/2005/8/layout/pList2"/>
    <dgm:cxn modelId="{75A05965-9F7F-4C1A-9213-7B242F589E64}" type="presParOf" srcId="{04B8E883-E38C-4ED2-89AE-DAC5C1E357AD}" destId="{082FB7B1-49B4-49EC-94E1-5C4D5DBBDB45}" srcOrd="0" destOrd="0" presId="urn:microsoft.com/office/officeart/2005/8/layout/pList2"/>
    <dgm:cxn modelId="{418FBAB6-4E03-4174-A5E3-2DB90E77266A}" type="presParOf" srcId="{04B8E883-E38C-4ED2-89AE-DAC5C1E357AD}" destId="{1D4426D2-586C-4DAF-B77E-F2AA40B42B81}" srcOrd="1" destOrd="0" presId="urn:microsoft.com/office/officeart/2005/8/layout/pList2"/>
    <dgm:cxn modelId="{A8DBF4BD-289E-4F4E-B2B4-B6FE205F27D3}" type="presParOf" srcId="{04B8E883-E38C-4ED2-89AE-DAC5C1E357AD}" destId="{39050691-BA11-4ADF-B012-08F1876AB5B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D0D86-3B07-426F-BC57-86AB0B4D62BD}">
      <dsp:nvSpPr>
        <dsp:cNvPr id="0" name=""/>
        <dsp:cNvSpPr/>
      </dsp:nvSpPr>
      <dsp:spPr>
        <a:xfrm>
          <a:off x="0" y="95423"/>
          <a:ext cx="5280297" cy="1341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50691-BA11-4ADF-B012-08F1876AB5B0}">
      <dsp:nvSpPr>
        <dsp:cNvPr id="0" name=""/>
        <dsp:cNvSpPr/>
      </dsp:nvSpPr>
      <dsp:spPr>
        <a:xfrm>
          <a:off x="311094" y="159981"/>
          <a:ext cx="4658108" cy="9840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3000" b="-9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FB7B1-49B4-49EC-94E1-5C4D5DBBDB45}">
      <dsp:nvSpPr>
        <dsp:cNvPr id="0" name=""/>
        <dsp:cNvSpPr/>
      </dsp:nvSpPr>
      <dsp:spPr>
        <a:xfrm rot="10800000">
          <a:off x="160008" y="1285089"/>
          <a:ext cx="4960280" cy="17158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воспитательной образовательной среды на учебном занятии ориентирует педагога на успех каждого ребенка. Личностно-ориентированный подход , положительный эмоциональный микроклимат создают на занятии позитивную среду для саморазвития ребенка.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2777" y="1285089"/>
        <a:ext cx="4854742" cy="1663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6E75D-E64C-4F00-BFC0-703634B1E5F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5E747-C1F9-41AC-A246-8C73BF11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8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46EC-B6E0-472A-8917-3D7421D41A2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359-DBC3-4A95-9CA5-40939E787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46EC-B6E0-472A-8917-3D7421D41A2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359-DBC3-4A95-9CA5-40939E787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4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46EC-B6E0-472A-8917-3D7421D41A2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359-DBC3-4A95-9CA5-40939E787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46EC-B6E0-472A-8917-3D7421D41A2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359-DBC3-4A95-9CA5-40939E787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46EC-B6E0-472A-8917-3D7421D41A2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359-DBC3-4A95-9CA5-40939E787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46EC-B6E0-472A-8917-3D7421D41A2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359-DBC3-4A95-9CA5-40939E787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46EC-B6E0-472A-8917-3D7421D41A2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359-DBC3-4A95-9CA5-40939E787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46EC-B6E0-472A-8917-3D7421D41A2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359-DBC3-4A95-9CA5-40939E787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46EC-B6E0-472A-8917-3D7421D41A2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359-DBC3-4A95-9CA5-40939E787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46EC-B6E0-472A-8917-3D7421D41A2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359-DBC3-4A95-9CA5-40939E787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46EC-B6E0-472A-8917-3D7421D41A2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359-DBC3-4A95-9CA5-40939E787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46EC-B6E0-472A-8917-3D7421D41A2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B359-DBC3-4A95-9CA5-40939E787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microsoft.com/office/2007/relationships/hdphoto" Target="../media/hdphoto6.wdp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microsoft.com/office/2007/relationships/hdphoto" Target="../media/hdphoto8.wdp"/><Relationship Id="rId3" Type="http://schemas.openxmlformats.org/officeDocument/2006/relationships/image" Target="../media/image8.jpeg"/><Relationship Id="rId7" Type="http://schemas.microsoft.com/office/2007/relationships/hdphoto" Target="../media/hdphoto7.wdp"/><Relationship Id="rId12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0" Type="http://schemas.microsoft.com/office/2007/relationships/hdphoto" Target="../media/hdphoto6.wdp"/><Relationship Id="rId4" Type="http://schemas.openxmlformats.org/officeDocument/2006/relationships/image" Target="../media/image36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1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microsoft.com/office/2007/relationships/hdphoto" Target="../media/hdphoto4.wdp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5.wdp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методических разработок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дополнительных общеобразовательных программ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«Панорама методических кейсов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243263"/>
            <a:ext cx="10515600" cy="4933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кейс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«Мастерство преподавания хореографии»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МОДУЛЬ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«ПАРТЕРНЫЙ ЭКЗЕРСИС КАК ОСНОВА КЛАССИЧЕСКОГО ТАНЦА»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дополнительной общеобразовательной программы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хореографической школы-студии «Фуэте»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дополнительного образования</a:t>
            </a:r>
          </a:p>
          <a:p>
            <a:pPr marL="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Варга Т.А.,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Голенок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М.Ю.,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Саввиди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И.Я., </a:t>
            </a:r>
          </a:p>
          <a:p>
            <a:pPr marL="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Чайкина А.Л.,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Шплетцер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У.В.</a:t>
            </a:r>
          </a:p>
          <a:p>
            <a:pPr marL="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ДО Дворец творчества детей и молодежи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г.Томска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6" y="155140"/>
            <a:ext cx="2656894" cy="105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4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410" y="1203974"/>
            <a:ext cx="7371347" cy="5228910"/>
          </a:xfrm>
          <a:ln>
            <a:noFill/>
          </a:ln>
          <a:effectLst>
            <a:softEdge rad="63500"/>
          </a:effectLst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методов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приемов работы на учебных занятиях для эффективного решения образовательных задач, в развитии предметных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и навыков обучающихся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ступени обучения, индивидуальных особенностей и способностей детей.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организации образовательного процесса лежит личностно-ориентированный, дифференцированный подход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дает возможность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ситуацию успешности для каждого ребенка.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сочетают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методы и приемы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погружения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образного восприятия, совместного анализа.</a:t>
            </a: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92964" y="131512"/>
            <a:ext cx="1552149" cy="73593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0968" y="365126"/>
            <a:ext cx="5181600" cy="66157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РАЗДЕЛ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838200" y="244644"/>
            <a:ext cx="2767265" cy="1676400"/>
          </a:xfrm>
          <a:prstGeom prst="flowChartDocument">
            <a:avLst/>
          </a:prstGeom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приемы, технологии организации образовательной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 descr="D:\Загрузки\WhatsApp Image 2023-04-06 at 14.15.03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9" b="15045"/>
          <a:stretch/>
        </p:blipFill>
        <p:spPr bwMode="auto">
          <a:xfrm>
            <a:off x="2349140" y="3129092"/>
            <a:ext cx="1555715" cy="11782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06116" y="2069432"/>
            <a:ext cx="3132221" cy="91440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реализации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1" y="3176336"/>
            <a:ext cx="1804736" cy="91440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нтересоформирующий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1" y="4307302"/>
            <a:ext cx="1804736" cy="91440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Интересоразвивающий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1" y="5438268"/>
            <a:ext cx="1804736" cy="91440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D:\Загрузки\Пар тер\IMG_39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57" y="5646816"/>
            <a:ext cx="1685450" cy="1121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pic>
        <p:nvPicPr>
          <p:cNvPr id="14" name="Picture 2" descr="D:\Загрузки\ФУЭТЕ РЕПОРТАЖ\ФУЭТЕ РЕПОРТАЖ\IMG_896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7"/>
          <a:stretch/>
        </p:blipFill>
        <p:spPr bwMode="auto">
          <a:xfrm>
            <a:off x="2144047" y="4431354"/>
            <a:ext cx="1890543" cy="1127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093368" y="517526"/>
            <a:ext cx="5181600" cy="509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653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703209" y="1741177"/>
            <a:ext cx="9477248" cy="6415485"/>
            <a:chOff x="0" y="-43180"/>
            <a:chExt cx="18796001" cy="8553979"/>
          </a:xfrm>
        </p:grpSpPr>
        <p:sp>
          <p:nvSpPr>
            <p:cNvPr id="7" name="TextBox 7"/>
            <p:cNvSpPr txBox="1"/>
            <p:nvPr/>
          </p:nvSpPr>
          <p:spPr>
            <a:xfrm>
              <a:off x="0" y="-43180"/>
              <a:ext cx="1253990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endParaRPr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758456"/>
              <a:ext cx="18796001" cy="752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endParaRPr lang="ru-RU" sz="3600" spc="179" dirty="0" smtClean="0">
                <a:solidFill>
                  <a:srgbClr val="FCB814"/>
                </a:solidFill>
                <a:latin typeface="Evolventa" panose="020B060402020202020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52859" y="356101"/>
            <a:ext cx="1552149" cy="735933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93368" y="517526"/>
            <a:ext cx="5181600" cy="509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5317" y="346436"/>
            <a:ext cx="4503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РАЗДЕЛ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351072" y="258134"/>
            <a:ext cx="4437496" cy="1483043"/>
          </a:xfrm>
          <a:prstGeom prst="flowChartDocument">
            <a:avLst/>
          </a:prstGeom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приемы, технологии организации образовательной деятельности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уровнем реализации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5305" y="1807357"/>
            <a:ext cx="8245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интерактивных форм работы учащихся: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игра,  экспериментирование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 в парах,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6332" y="2170310"/>
            <a:ext cx="2544020" cy="91440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нтересоформирующий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D:\Загрузки\WhatsApp Image 2023-04-06 at 14.15.00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-1239" b="6044"/>
          <a:stretch/>
        </p:blipFill>
        <p:spPr bwMode="auto">
          <a:xfrm>
            <a:off x="6925881" y="2453689"/>
            <a:ext cx="1303719" cy="1059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" name="Picture 10" descr="D:\Загрузки\WhatsApp Image 2023-04-06 at 14.15.03 (1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21923" r="22781" b="11814"/>
          <a:stretch/>
        </p:blipFill>
        <p:spPr bwMode="auto">
          <a:xfrm>
            <a:off x="10415481" y="2437123"/>
            <a:ext cx="1375179" cy="1108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" name="Picture 11" descr="D:\Загрузки\WhatsApp Image 2023-04-06 at 14.15.03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9" b="19644"/>
          <a:stretch/>
        </p:blipFill>
        <p:spPr bwMode="auto">
          <a:xfrm>
            <a:off x="3769895" y="2493242"/>
            <a:ext cx="1459832" cy="995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7" descr="D:\Загрузки\WhatsApp Image 2023-04-06 at 14.15.00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17929" r="6517"/>
          <a:stretch/>
        </p:blipFill>
        <p:spPr bwMode="auto">
          <a:xfrm>
            <a:off x="5443430" y="2490273"/>
            <a:ext cx="1288893" cy="986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" name="Picture 9" descr="D:\Загрузки\WhatsApp Image 2023-04-06 at 14.15.02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21329" r="9281" b="21189"/>
          <a:stretch/>
        </p:blipFill>
        <p:spPr bwMode="auto">
          <a:xfrm>
            <a:off x="8423158" y="2455905"/>
            <a:ext cx="1865297" cy="1057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" name="Прямоугольник 20"/>
          <p:cNvSpPr/>
          <p:nvPr/>
        </p:nvSpPr>
        <p:spPr>
          <a:xfrm>
            <a:off x="673231" y="3719652"/>
            <a:ext cx="2544020" cy="91440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Интересоразвивающий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45305" y="3633536"/>
            <a:ext cx="8245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доверительных отношений между педагогом и детьми, способствующих позитивному восприятию учащимися требований и просьб педагога, привлечению их внимания к обсуждаемой на занятии информации, активизации их познавательной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 descr="D:\Загрузки\Пар тер\IMG_396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50" y="4886432"/>
            <a:ext cx="2332329" cy="155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" name="Picture 5" descr="D:\Загрузки\ФУЭТЕ РЕПОРТАЖ\ФУЭТЕ РЕПОРТАЖ\IMG_676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88" y="4836717"/>
            <a:ext cx="2414003" cy="1609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5" name="Picture 7" descr="D:\рабочий стол\Новая папка (3)\DSC0002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806" y="4820562"/>
            <a:ext cx="2412192" cy="1608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6" name="Прямоугольник 25"/>
          <p:cNvSpPr/>
          <p:nvPr/>
        </p:nvSpPr>
        <p:spPr>
          <a:xfrm>
            <a:off x="673231" y="5167455"/>
            <a:ext cx="2544020" cy="91440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8374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10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СРЕДСТВА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9" y="264884"/>
            <a:ext cx="2986971" cy="2817186"/>
          </a:xfrm>
          <a:effectLst>
            <a:softEdge rad="63500"/>
          </a:effectLst>
        </p:spPr>
      </p:pic>
      <p:sp>
        <p:nvSpPr>
          <p:cNvPr id="4" name="Блок-схема: документ 3"/>
          <p:cNvSpPr/>
          <p:nvPr/>
        </p:nvSpPr>
        <p:spPr>
          <a:xfrm>
            <a:off x="9480883" y="365125"/>
            <a:ext cx="2077452" cy="1676400"/>
          </a:xfrm>
          <a:prstGeom prst="flowChartDocument">
            <a:avLst/>
          </a:prstGeom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Ценностные ориентиры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3220" y="1130968"/>
            <a:ext cx="596766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доверительных отношений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педагогом и детьми, способствующих позитивному восприятию учащимися требований и просьб педагога, привлечению их внимания к обсуждаемой на занятии информации, активизации их познавательной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Побуждение учащихся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на занятии и во Дворце общепринятые нормы поведения, правила общения со взрослыми и сверстниками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учебной дисциплины и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воспитательных возможностей содержания учебных предметов через демонстрацию детям примеров ответственного поведения, через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ценностного отношения к природе, семье, к себе; через развитие коммуникативных навыков (принятие социальных правил поведения, доброжелательного отношения к участникам учебного процесса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применение на занятиях интерактивных форм работы учащихся: игра (младший школьный возраст), экспериментирование, работа в парах,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группах (современная хореография, репетиционная работа);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межгрупповое взаимодействие.</a:t>
            </a:r>
          </a:p>
        </p:txBody>
      </p:sp>
      <p:pic>
        <p:nvPicPr>
          <p:cNvPr id="7" name="Picture 4" descr="D:\Загрузки\ФУЭТЕ РЕПОРТАЖ\ФУЭТЕ РЕПОРТАЖ\IMG_9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01" y="4721368"/>
            <a:ext cx="2698465" cy="179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pic>
        <p:nvPicPr>
          <p:cNvPr id="8" name="Picture 2" descr="D:\Загрузки\ФУЭТЕ РЕПОРТАЖ\ФУЭТЕ РЕПОРТАЖ\IMG_89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4" y="2941528"/>
            <a:ext cx="2698465" cy="1798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sp>
        <p:nvSpPr>
          <p:cNvPr id="3" name="Овал 2"/>
          <p:cNvSpPr/>
          <p:nvPr/>
        </p:nvSpPr>
        <p:spPr>
          <a:xfrm>
            <a:off x="9480883" y="4394497"/>
            <a:ext cx="2430795" cy="1784007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кроссконтекстных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480883" y="2200912"/>
            <a:ext cx="2347855" cy="1909102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экзистенциальных умений и навыков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G:\Фото\подготовка к белею Фуэте 20 лет\DSC_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88" y="3865663"/>
            <a:ext cx="4140310" cy="2760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pic>
        <p:nvPicPr>
          <p:cNvPr id="6" name="Picture 2" descr="G:\Фото\разное\bEAXXuolX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" y="814114"/>
            <a:ext cx="3491374" cy="1961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pic>
        <p:nvPicPr>
          <p:cNvPr id="7" name="Picture 7" descr="G:\Фото\телефон\Новая папка (2)\IMG-20160618-WA0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43" y="718922"/>
            <a:ext cx="3824984" cy="215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125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ВОСПИТАТЕЛЬНЫЕ СРЕДСТВА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70475"/>
            <a:ext cx="7058526" cy="3987525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поддержки 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взаимоподдержки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благодаря которым создается комфортная среда для успешного личностного самовыражения ребёнка.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разновозрастного общения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обеспечивающий создание дружного разновозрастного хореографического коллектива для успешной адаптации и обмена личным опытом студийцев.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 образовательной среды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провозглашение которого обеспечивает мобильность студийцев, как в рамках хореографического коллектива, так и за его пределами, их инициативность в проведении творческих и общественных мероприятий.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культуросообразности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понимаемый нами как встреча с культурными ценностями, их понимание и самоопределение по отношению к ним, развитие культуры в себе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8734510" y="504813"/>
            <a:ext cx="2077452" cy="1676400"/>
          </a:xfrm>
          <a:prstGeom prst="flowChartDocument">
            <a:avLst/>
          </a:prstGeom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Ценностные ориентиры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8355915" y="2159926"/>
            <a:ext cx="2596831" cy="2050689"/>
          </a:xfrm>
          <a:prstGeom prst="flowChartDocument">
            <a:avLst/>
          </a:prstGeom>
          <a:effectLst>
            <a:softEdge rad="63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Лиичностно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-ориентированный подход в развитии и воспитании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9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703209" y="1741177"/>
            <a:ext cx="9477248" cy="6415485"/>
            <a:chOff x="0" y="-43180"/>
            <a:chExt cx="18796001" cy="8553979"/>
          </a:xfrm>
        </p:grpSpPr>
        <p:sp>
          <p:nvSpPr>
            <p:cNvPr id="7" name="TextBox 7"/>
            <p:cNvSpPr txBox="1"/>
            <p:nvPr/>
          </p:nvSpPr>
          <p:spPr>
            <a:xfrm>
              <a:off x="0" y="-43180"/>
              <a:ext cx="1253990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endParaRPr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758456"/>
              <a:ext cx="18796001" cy="752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endParaRPr lang="ru-RU" sz="3600" spc="179" dirty="0" smtClean="0">
                <a:solidFill>
                  <a:srgbClr val="FCB814"/>
                </a:solidFill>
                <a:latin typeface="Evolventa" panose="020B060402020202020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52859" y="356101"/>
            <a:ext cx="1552149" cy="735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7516" y="721895"/>
            <a:ext cx="909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ВОСПИТАТЕЛЬНЫЕ СРЕДСТВА</a:t>
            </a:r>
            <a:endParaRPr lang="ru-RU" sz="2000" dirty="0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1748588" y="1803310"/>
            <a:ext cx="2398294" cy="1573010"/>
          </a:xfrm>
          <a:prstGeom prst="flowChartDocument">
            <a:avLst/>
          </a:prstGeom>
          <a:effectLst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потенциал учебного занятия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65220" y="378759"/>
            <a:ext cx="2077452" cy="1676400"/>
          </a:xfrm>
          <a:prstGeom prst="flowChartDocument">
            <a:avLst/>
          </a:prstGeom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Ценностные ориентиры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5248642" y="1179095"/>
            <a:ext cx="6106747" cy="468989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ценностного отношения к труду: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самостоятельности;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аккуратности;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регулятивных умений и навыков (планирование, контроль и оценка своих действий);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управлять своим поведением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действие в соответствии с поставленной задачей);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ефлексия (способность видеть «точки роста»).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коммуникативных умений и навыков: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навыков  взаимодействия в группе сверстников, умение согласовывать свои действия друг с другом, работать в общем темпе, ритме.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half" idx="2"/>
          </p:nvPr>
        </p:nvSpPr>
        <p:spPr>
          <a:xfrm>
            <a:off x="312822" y="4211052"/>
            <a:ext cx="3096125" cy="165793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10028648"/>
              </p:ext>
            </p:extLst>
          </p:nvPr>
        </p:nvGraphicFramePr>
        <p:xfrm>
          <a:off x="37660" y="3449053"/>
          <a:ext cx="5280297" cy="2982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74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04546" y="365126"/>
            <a:ext cx="3657601" cy="60099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СРЕДСТВА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199" y="1395663"/>
            <a:ext cx="10615863" cy="4797343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Пластилинчики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(5 - 15 лет):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Балетная осанка.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Гибкая стопа.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Шпагаты.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Гибкая спина.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«Акробат» (6 -11 лет).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Переворот (8 – 11 лет).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Крутисимо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вертисимо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(11-15 лет).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виртуоз (11-15 лет).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43786" y="230188"/>
            <a:ext cx="1552149" cy="735933"/>
          </a:xfrm>
          <a:prstGeom prst="rect">
            <a:avLst/>
          </a:prstGeom>
        </p:spPr>
      </p:pic>
      <p:sp>
        <p:nvSpPr>
          <p:cNvPr id="8" name="Блок-схема: документ 7"/>
          <p:cNvSpPr/>
          <p:nvPr/>
        </p:nvSpPr>
        <p:spPr>
          <a:xfrm>
            <a:off x="641683" y="493462"/>
            <a:ext cx="3152274" cy="1676400"/>
          </a:xfrm>
          <a:prstGeom prst="flowChartDocument">
            <a:avLst/>
          </a:prstGeom>
          <a:effectLst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потенциал образовательных событий студии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0472" y="1395663"/>
            <a:ext cx="7463590" cy="1203158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творческих достижений обучающихся в освоении раздела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ежегодного внутристудийного фестиваля – конкурса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«Танец – мой мир»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G:\Фото\подготовка к белею Фуэте 20 лет\DSC_0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69" y="2636922"/>
            <a:ext cx="2873828" cy="19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Загрузки\Пар тер\IMG_3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50" y="2963260"/>
            <a:ext cx="2130894" cy="141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:\Загрузки\WhatsApp Image 2023-04-06 at 14.15.03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821" y="4745564"/>
            <a:ext cx="1929923" cy="14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Загрузки\ФУЭТЕ РЕПОРТАЖ\ФУЭТЕ РЕПОРТАЖ\IMG_92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6" y="4796116"/>
            <a:ext cx="2368664" cy="15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Загрузки\WhatsApp Image 2023-04-04 at 05.59.57 (1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49" y="3020476"/>
            <a:ext cx="1690444" cy="25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Загрузки\ФУЭТЕ РЕПОРТАЖ\ФУЭТЕ РЕПОРТАЖ\IMG_67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723" r="47699" b="7207"/>
          <a:stretch/>
        </p:blipFill>
        <p:spPr bwMode="auto">
          <a:xfrm>
            <a:off x="356936" y="1101058"/>
            <a:ext cx="4971396" cy="4756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95" y="113548"/>
            <a:ext cx="5033211" cy="91824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 СРЕДСТВА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8378" y="1203158"/>
            <a:ext cx="6545179" cy="4973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диагностирования проводится в несколько этапов: </a:t>
            </a:r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проводится при поступлении ребенка в школу-студию. Форма диагностики - тестирование физических способностей. Помогает определить природные данные ребенка, такие как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выворотность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ног, мягкость, эластичность мышц, высоту шага, подъем стопы, гибкость позвоночника, прыжок.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проводится в конце первого полугодия. Формы проведения – контрольный урок, открытый урок для родителей. Задания на урок даются в соответствии с программой и учебно-тематическим планом. Позволяет выявить, достигнутый на данном этапе уровень освоения программы обучающимися, динамику физического, творческого и личностного развития ребенка.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проводится ежегодно, в конце учебного года. Формы проведения- переводной экзамен, открытый урок для родителей и педагогов студии. Помогает определить уровень освоения обучающимися программных требований, отследить динамику их развития. А также, оценить успешность выбранных форм и методов обучения, при необходимости скорректировать их. </a:t>
            </a: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23997" y="365125"/>
            <a:ext cx="1552149" cy="7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Загрузки\ФУЭТЕ РЕПОРТАЖ\ФУЭТЕ РЕПОРТАЖ\IMG_9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5" t="13980" b="12116"/>
          <a:stretch/>
        </p:blipFill>
        <p:spPr bwMode="auto">
          <a:xfrm>
            <a:off x="7383239" y="2287832"/>
            <a:ext cx="4555554" cy="3219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808" y="921096"/>
            <a:ext cx="6118699" cy="3599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 СРЕДСТВА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281" y="1928636"/>
            <a:ext cx="7046751" cy="49351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контрольных занятий дети выполняют упражнения 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можно оценить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выворотность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высоту шага вперед, в сторону и назад, подъем стопы, растяжку паховой, подколенной мышц, закрепление мышц голеностопа, пресса, гибкость тела, высота прыжка.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развитие физических данных ярко выражено: колени легко открываются в стороны, образуя ровную линию (для младшего школьного возраста- на полу, для среднего и старшего возраста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при натяжении стопы образуется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месяцеобразная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форма, мышцы голеностопа напрягаются до твердого состояния; балетный шаг выше 130гр, для младшего школьного возраста – с помощью педагога; перегиб вперед свободный, грудь касается ног, поясничный отдел остается максимально прямым; перегиб назад свободный, без зажима верхнего отдела позвоночника (для младшего школьного возраста – упражнение «самолет» лежа на животе, руки легко достают до ног, мост сверху); шпагаты могут исполняться с возвышенности, доставая до пола, составляя угол больше 180гр; прыжок высокий, легкий с натянутыми ногами в воздухе, приземление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полупальцы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endParaRPr lang="ru-RU" b="1" dirty="0" smtClean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23997" y="365125"/>
            <a:ext cx="1552149" cy="735933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593387" y="246434"/>
            <a:ext cx="3433864" cy="1676400"/>
          </a:xfrm>
          <a:prstGeom prst="flowChart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уровня физического развития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Загрузки\ФУЭТЕ РЕПОРТАЖ\ФУЭТЕ РЕПОРТАЖ\IMG_9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5" t="13980" b="12116"/>
          <a:stretch/>
        </p:blipFill>
        <p:spPr bwMode="auto">
          <a:xfrm>
            <a:off x="7991626" y="2446421"/>
            <a:ext cx="3959741" cy="279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463" y="497305"/>
            <a:ext cx="6605337" cy="8101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ОЦЕНОЧНЫЕ  СРЕДСТВА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715" y="2067417"/>
            <a:ext cx="7708231" cy="48707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наблюдается положительная динамика развития физических данных: колени открываются в стороны, образуя угол менее 180гр (для младшего школьного возраста- на полу «бабочка», «жаба», для среднего и старшего возраста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при натяжении стопы образуется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месяцеобразная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форма, но мышцы голеностопа не напряжены до максимального предела; балетный шаг выше 90гр, для младшего школьного возраста – с помощью педагога; подколенная мышца растянута, перегиб вперед свободный, грудь касается ног, в положении сидя, но пятки от пола не отрываются; перегиб назад свободный, легко встает на «мост», но в положении лежа на животе не может достать ноги руками; шпагаты исполняет на полу, образуя ровную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линию.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развитие физических данных не существенно – колени в стороны открываются тяжело, только с помощью педагога, в упражнениях на полу «бабочка», «жаба» пах пола не касается; стопа не развита, высоко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полупальцы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подняться не может; балетный шаг ниже 90гр; подколенная мышца тугая, при наклонах вперед грудь ног не касается; перегибы корпуса назад исполняются неуверенно, только с помощью педагога или держась за палку; сидя на шпагатах колени не вытягиваются, пах до пола 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достает</a:t>
            </a:r>
            <a:r>
              <a:rPr lang="ru-RU" sz="1800" dirty="0"/>
              <a:t>.</a:t>
            </a: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19723" y="230188"/>
            <a:ext cx="1552149" cy="735933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465050" y="366750"/>
            <a:ext cx="3433864" cy="1676400"/>
          </a:xfrm>
          <a:prstGeom prst="flowChartDocument">
            <a:avLst/>
          </a:prstGeom>
          <a:effectLst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диагностика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уровня физического развития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0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Загрузки\ФУЭТЕ РЕПОРТАЖ\ФУЭТЕ РЕПОРТАЖ\IMG_89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01" y="2155654"/>
            <a:ext cx="5429722" cy="3619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1474" y="365126"/>
            <a:ext cx="6982326" cy="91022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ОЦЕНОЧНЫЕ  СРЕДСТВА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65157"/>
            <a:ext cx="9645316" cy="421180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творческого развития.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постановочной работе максимально использует физические возможности, хорошо запоминает танцевальные комбинации, соблюдает технику исполнения движений. Чувствует характер музыки и в соответствии с этим передает настроение, легко вживается в образ, эмоционален. Легко ориентируется в пространстве, слаженно работает в коллективе.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всегда использует физические данные в полную силу; хорошо запоминает танцевальные комбинации, но не всегда соблюдает технику исполнения движения, допуская помарки; эмоционален, легко вживается в образ, но без контроля и напоминаний не может «додержать» образ до конца; хорошо ориентируется в пространстве, при ошибках быстро исправляется и может подстроиться к коллективу в исполнении танцевальных номеров.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танцевальные комбинации запоминает с трудом, тяжело координирует; допускает нарушения в техники исполнения движений, часто ошибается в комбинациях;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малоэмоционален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движения не всегда согласовывает с музыкой; плохо ориентируется в сценическом пространстве, теряется в исполнительской деятельности, не сразу подстраивается к коллективу.</a:t>
            </a:r>
          </a:p>
          <a:p>
            <a:endParaRPr lang="ru-RU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19723" y="230188"/>
            <a:ext cx="1552149" cy="735933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481092" y="230188"/>
            <a:ext cx="3433864" cy="1676400"/>
          </a:xfrm>
          <a:prstGeom prst="flowChartDocument">
            <a:avLst/>
          </a:prstGeom>
          <a:effectLst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Метапредметная</a:t>
            </a:r>
            <a:r>
              <a:rPr lang="ru-RU" dirty="0" smtClean="0"/>
              <a:t> диагностика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Критерии оценки творческого развития ребенка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0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23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РАЗДЕЛ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8568"/>
            <a:ext cx="6741695" cy="519839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особенностью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общеобразовательной общеразвивающей программы хореографической школы – студии «Фуэте» (далее ХШС «Фуэте»)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опора на классический танец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Основанный на строгом отборе и систематизации движений (закрепление позиций рук и ног,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выворотность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натянутость ног, правильное положение корпуса и т.д.)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танец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развивает физические данные студийцев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технические навыки, но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источником высокой исполнительской культуры и средством эстетического и нравственного воспитания детей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классическим танцем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целенаправленный труд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требующий предельной собранности, самоконтроля, дисциплины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 освоения классического танца происходит постепенное знакомство с другими жанрами хореографии.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техникой классического танца позволяет студийцу успешно освоить такие жанры, как народный танец, джаз – танец, модерн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D:\рабочий стол\Новая папка (4)\Новая папка\DSC0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070" y="898358"/>
            <a:ext cx="2859819" cy="1906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рабочий стол\Новая папка (3)\DSC0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070" y="3505200"/>
            <a:ext cx="2953892" cy="1969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Загрузки\ФУЭТЕ РЕПОРТАЖ\ФУЭТЕ РЕПОРТАЖ\IMG_89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38" y="2414337"/>
            <a:ext cx="3826370" cy="2550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9494" y="365125"/>
            <a:ext cx="6974305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 СРЕДСТВА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193" y="1987632"/>
            <a:ext cx="7801796" cy="427037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личностного развития.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доброжелателен и дружелюбен в коллективе, соблюдает культуру поведения на занятиях и требует этого от других; дисциплинирован, активен, проявляет стойкий познавательный интерес, трудолюбив и прилежен; способен работать самостоятельно, старается добиться положительного результата.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 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старается соблюдать культуру поведения на занятиях, вежлив и доброжелателен, но не требует этого от других; проявляет познавательный интерес, трудолюбив и старателен под контролем педагога.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коллективе ведет себя сдержанно, контактирует избирательно, не всегда вежлив и доброжелателен, со сверстниками может вести себя грубо; правила поведения и дисциплину поддерживает только под контролем педагога; не всегда трудолюбив и требователен к себе, не склонен работать самостоятельно и в полную силу.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19723" y="230188"/>
            <a:ext cx="1552149" cy="735933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481092" y="230188"/>
            <a:ext cx="3433864" cy="1676400"/>
          </a:xfrm>
          <a:prstGeom prst="flowChartDocument">
            <a:avLst/>
          </a:prstGeom>
          <a:effectLst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личностного развития ребенка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ОЦЕНОЧНЫЕ  СРЕДСТВА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689517"/>
              </p:ext>
            </p:extLst>
          </p:nvPr>
        </p:nvGraphicFramePr>
        <p:xfrm>
          <a:off x="457200" y="1925054"/>
          <a:ext cx="4323347" cy="393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19723" y="230188"/>
            <a:ext cx="1552149" cy="735933"/>
          </a:xfrm>
          <a:prstGeom prst="rect">
            <a:avLst/>
          </a:prstGeom>
        </p:spPr>
      </p:pic>
      <p:pic>
        <p:nvPicPr>
          <p:cNvPr id="6" name="Picture 2" descr="D:\Загрузки\ФУЭТЕ РЕПОРТАЖ\ФУЭТЕ РЕПОРТАЖ\IMG_85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40864"/>
            <a:ext cx="2159463" cy="1439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pic>
        <p:nvPicPr>
          <p:cNvPr id="7" name="Picture 5" descr="D:\Загрузки\ФУЭТЕ РЕПОРТАЖ\ФУЭТЕ РЕПОРТАЖ\IMG_9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01" y="2074710"/>
            <a:ext cx="2368664" cy="1579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pic>
        <p:nvPicPr>
          <p:cNvPr id="8" name="Picture 2" descr="D:\Загрузки\ФУЭТЕ РЕПОРТАЖ\ФУЭТЕ РЕПОРТАЖ\IMG_68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01" y="4240900"/>
            <a:ext cx="2433536" cy="1622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7844588" y="1690689"/>
            <a:ext cx="3617496" cy="303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анкетирования обучающихся и родителей «Удовлетворенность образовательным процессом по программе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ХШС «Фуэте»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подтверждает востребованность данного вида деятельности в развитии и воспитании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значимых личностных качеств.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703209" y="1741177"/>
            <a:ext cx="9477248" cy="6415485"/>
            <a:chOff x="0" y="-43180"/>
            <a:chExt cx="18796001" cy="8553979"/>
          </a:xfrm>
        </p:grpSpPr>
        <p:sp>
          <p:nvSpPr>
            <p:cNvPr id="7" name="TextBox 7"/>
            <p:cNvSpPr txBox="1"/>
            <p:nvPr/>
          </p:nvSpPr>
          <p:spPr>
            <a:xfrm>
              <a:off x="0" y="-43180"/>
              <a:ext cx="1253990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endParaRPr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758456"/>
              <a:ext cx="18796001" cy="752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endParaRPr lang="ru-RU" sz="3600" spc="179" dirty="0" smtClean="0">
                <a:solidFill>
                  <a:srgbClr val="FCB814"/>
                </a:solidFill>
                <a:latin typeface="Evolventa" panose="020B060402020202020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52859" y="356101"/>
            <a:ext cx="1552149" cy="7359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39175" y="1750039"/>
            <a:ext cx="69469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для педагогов: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Барышникова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Азбука хореографии.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в помощь учащимся и педагогам детских хореографических коллективов, балетных школ и студий. – СПб.: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Люкси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Респекс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Бочкарёва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хореография: учебно-методический комплекс для хореографических отделений школ, гимназий, ДМШ, школ искусств. – Кемерово.: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Кемеровск.гос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академия культуры и искусств, 2000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Ваганова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А.Я. Основы классического танца. – СПб.: Лань, 2000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Ваганова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А.Я. Основы классического танца. – СПб.: Лань: Планета музыки, 2007</a:t>
            </a:r>
          </a:p>
        </p:txBody>
      </p:sp>
      <p:pic>
        <p:nvPicPr>
          <p:cNvPr id="10" name="Picture 3" descr="D:\Загрузки\WhatsApp Image 2023-04-04 at 05.59.5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22" y="1853630"/>
            <a:ext cx="3183878" cy="29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703209" y="1741177"/>
            <a:ext cx="9477248" cy="6415485"/>
            <a:chOff x="0" y="-43180"/>
            <a:chExt cx="18796001" cy="8553979"/>
          </a:xfrm>
        </p:grpSpPr>
        <p:sp>
          <p:nvSpPr>
            <p:cNvPr id="7" name="TextBox 7"/>
            <p:cNvSpPr txBox="1"/>
            <p:nvPr/>
          </p:nvSpPr>
          <p:spPr>
            <a:xfrm>
              <a:off x="0" y="-43180"/>
              <a:ext cx="1253990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endParaRPr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758456"/>
              <a:ext cx="18796001" cy="752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endParaRPr lang="ru-RU" sz="3600" spc="179" dirty="0" smtClean="0">
                <a:solidFill>
                  <a:srgbClr val="FCB814"/>
                </a:solidFill>
                <a:latin typeface="Evolventa" panose="020B060402020202020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52859" y="356101"/>
            <a:ext cx="1552149" cy="735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600" y="4074695"/>
            <a:ext cx="2275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/>
              <a:t>;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00411" cy="68983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РАЗДЕЛ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8863" y="1300581"/>
            <a:ext cx="11438021" cy="5442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ПАРТЕРНЫЙ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ЭКЗЕРСИС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является одним из основных разделов по предмету «Классический танец» дополнительной общеобразовательной общеразвивающей программы хореографической школы-студии «Фуэте»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651" y="2290822"/>
            <a:ext cx="2739864" cy="187193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данных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 классическим танцем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82588" y="1910932"/>
            <a:ext cx="361749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51847" y="2694653"/>
            <a:ext cx="1878551" cy="6938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ОБУЧАЮЩИЕ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51847" y="4074695"/>
            <a:ext cx="1807693" cy="6938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РАЗВИВАЮЩИЕ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51847" y="5293406"/>
            <a:ext cx="1878551" cy="6938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Воспитательные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95474" y="2644941"/>
            <a:ext cx="5494421" cy="11467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навыки выразительного движения и хореографической пластики;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простейшие навыки координации движений и ориентации в пространстве;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начальные хореографические навыки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выворотность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ног, высота подъема ног, растяжка, гибкость корпуса, прыжок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95474" y="3844089"/>
            <a:ext cx="5494421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ru-RU" dirty="0"/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танцевальному творчеству, самовыражению в танцевальных образах;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музыкальные способности: чувство ритма, слуха, музыкальности;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элементарные навыки самоконтроля,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37951" y="5471453"/>
            <a:ext cx="5447670" cy="108509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интерес к классическому танцу и хореографическому искусству в целом;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ценностное отношение к совместному творчеству;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трудолюбие, аккуратность, чувство дисциплины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449053" y="2871537"/>
            <a:ext cx="0" cy="311569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3" descr="D:\Загрузки\ФУЭТЕ РЕПОРТАЖ\ФУЭТЕ РЕПОРТАЖ\IMG_9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7" y="4220473"/>
            <a:ext cx="2589019" cy="172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26" y="251743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РАЗДЕЛ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9095"/>
            <a:ext cx="10515600" cy="4997868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предмету «Классический танец», раздел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347" y="874294"/>
            <a:ext cx="4740442" cy="202309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классического танца –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партерный экзерсис. 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скелетно-мышечного аппарата, осанки, повысить гибкость суставов, улучшить эластичность мышц и связок, нарастить силу мышц – вот основная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использования партерного экзерсиса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D:\Загрузки\ФУЭТЕ РЕПОРТАЖ\ФУЭТЕ РЕПОРТАЖ\IMG_7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3" y="3113955"/>
            <a:ext cx="1411444" cy="2117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Загрузки\ФУЭТЕ РЕПОРТАЖ\ФУЭТЕ РЕПОРТАЖ\IMG_67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"/>
          <a:stretch/>
        </p:blipFill>
        <p:spPr bwMode="auto">
          <a:xfrm>
            <a:off x="7628021" y="874294"/>
            <a:ext cx="3273871" cy="235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933599"/>
              </p:ext>
            </p:extLst>
          </p:nvPr>
        </p:nvGraphicFramePr>
        <p:xfrm>
          <a:off x="2249644" y="4281286"/>
          <a:ext cx="812800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556">
                  <a:extLst>
                    <a:ext uri="{9D8B030D-6E8A-4147-A177-3AD203B41FA5}">
                      <a16:colId xmlns:a16="http://schemas.microsoft.com/office/drawing/2014/main" val="3147823893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1516604925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643170775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292371108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1383274691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1288880698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766486279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1815491732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946478017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35675459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1626852974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1839503045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1119885195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1292787779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508360112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613090524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1319436119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197340679"/>
                    </a:ext>
                  </a:extLst>
                </a:gridCol>
              </a:tblGrid>
              <a:tr h="370840">
                <a:tc gridSpan="1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466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812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3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7820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160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134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109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77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243117"/>
                  </a:ext>
                </a:extLst>
              </a:tr>
            </a:tbl>
          </a:graphicData>
        </a:graphic>
      </p:graphicFrame>
      <p:pic>
        <p:nvPicPr>
          <p:cNvPr id="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51772" y="251743"/>
            <a:ext cx="1552149" cy="7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7390" y="89995"/>
            <a:ext cx="5550567" cy="85407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РАЗДЕЛ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52859" y="356101"/>
            <a:ext cx="1552149" cy="7359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1050" y="944070"/>
            <a:ext cx="114460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первого класса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осваивают правила и технику выполнения упражнений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мышц голеностопа, эластичности и мягкости мышц ног, упражнения на развитие подвижности тазобедренного сустава, упражнения на развитие гибкости позвоночника и закрепление мышц спины и пресса.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пятого класса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выполняются с акцентом на самостоятельную работу учащихся в более быстром темпе в качестве разогрева к работе у станка.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7390" y="2115027"/>
            <a:ext cx="5205664" cy="700362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Партерный экзерсис включает упражнения: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99623"/>
              </p:ext>
            </p:extLst>
          </p:nvPr>
        </p:nvGraphicFramePr>
        <p:xfrm>
          <a:off x="480721" y="2976106"/>
          <a:ext cx="1074821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053">
                  <a:extLst>
                    <a:ext uri="{9D8B030D-6E8A-4147-A177-3AD203B41FA5}">
                      <a16:colId xmlns:a16="http://schemas.microsoft.com/office/drawing/2014/main" val="1357198916"/>
                    </a:ext>
                  </a:extLst>
                </a:gridCol>
                <a:gridCol w="2687053">
                  <a:extLst>
                    <a:ext uri="{9D8B030D-6E8A-4147-A177-3AD203B41FA5}">
                      <a16:colId xmlns:a16="http://schemas.microsoft.com/office/drawing/2014/main" val="3692459557"/>
                    </a:ext>
                  </a:extLst>
                </a:gridCol>
                <a:gridCol w="2687053">
                  <a:extLst>
                    <a:ext uri="{9D8B030D-6E8A-4147-A177-3AD203B41FA5}">
                      <a16:colId xmlns:a16="http://schemas.microsoft.com/office/drawing/2014/main" val="4245091763"/>
                    </a:ext>
                  </a:extLst>
                </a:gridCol>
                <a:gridCol w="2687053">
                  <a:extLst>
                    <a:ext uri="{9D8B030D-6E8A-4147-A177-3AD203B41FA5}">
                      <a16:colId xmlns:a16="http://schemas.microsoft.com/office/drawing/2014/main" val="1703165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Сидя на полу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Лежа на спине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Лежа на животе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Акробатические элементы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00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Повороты и наклоны головы, круговые движения головой.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Работа на сокращение и вытягивание стоп.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Мягкие и резкие наклоны на ноги, складочка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Бабочка, жаба.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Наклоны с ногами в стороны.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Перекаты.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Шпагаты</a:t>
                      </a:r>
                      <a:r>
                        <a:rPr lang="ru-RU" sz="1800" dirty="0" smtClean="0"/>
                        <a:t>.</a:t>
                      </a:r>
                      <a:endParaRPr lang="ru-RU" sz="1800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Подготовка к </a:t>
                      </a:r>
                      <a:r>
                        <a:rPr lang="ru-RU" sz="1200" dirty="0" err="1" smtClean="0"/>
                        <a:t>battement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releve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lent</a:t>
                      </a:r>
                      <a:r>
                        <a:rPr lang="ru-RU" sz="1200" dirty="0" smtClean="0"/>
                        <a:t> вперед и в сторону.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 Подготовка к </a:t>
                      </a:r>
                      <a:r>
                        <a:rPr lang="ru-RU" sz="1200" dirty="0" err="1" smtClean="0"/>
                        <a:t>grand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battement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jete</a:t>
                      </a:r>
                      <a:r>
                        <a:rPr lang="ru-RU" sz="1200" dirty="0" smtClean="0"/>
                        <a:t> вперед и в сторону.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 Бабочка.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 Ножницы большие и маленькие.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 Выход в березку.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 «Ванька-встанька».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Улитка.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 Лягушка  </a:t>
                      </a:r>
                      <a:r>
                        <a:rPr lang="ru-RU" sz="1200" dirty="0" err="1" smtClean="0"/>
                        <a:t>Качалочка</a:t>
                      </a:r>
                      <a:r>
                        <a:rPr lang="ru-RU" sz="1200" dirty="0" smtClean="0"/>
                        <a:t> 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 Корзиночка.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 Выход в стойку на груди, с опускание ног вперед.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 Мосты с колен и сверху.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Перевороты.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 Колесо.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849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7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4703209" y="1741177"/>
            <a:ext cx="9477248" cy="6415485"/>
            <a:chOff x="0" y="-43180"/>
            <a:chExt cx="18796001" cy="8553979"/>
          </a:xfrm>
        </p:grpSpPr>
        <p:sp>
          <p:nvSpPr>
            <p:cNvPr id="5" name="TextBox 7"/>
            <p:cNvSpPr txBox="1"/>
            <p:nvPr/>
          </p:nvSpPr>
          <p:spPr>
            <a:xfrm>
              <a:off x="0" y="-43180"/>
              <a:ext cx="1253990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endParaRPr dirty="0"/>
            </a:p>
          </p:txBody>
        </p:sp>
        <p:sp>
          <p:nvSpPr>
            <p:cNvPr id="6" name="TextBox 8"/>
            <p:cNvSpPr txBox="1"/>
            <p:nvPr/>
          </p:nvSpPr>
          <p:spPr>
            <a:xfrm>
              <a:off x="0" y="7758456"/>
              <a:ext cx="18796001" cy="752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endParaRPr lang="ru-RU" sz="3600" spc="179" dirty="0" smtClean="0">
                <a:solidFill>
                  <a:srgbClr val="FCB814"/>
                </a:solidFill>
                <a:latin typeface="Evolventa" panose="020B0604020202020204" charset="0"/>
              </a:endParaRPr>
            </a:p>
          </p:txBody>
        </p:sp>
      </p:grpSp>
      <p:pic>
        <p:nvPicPr>
          <p:cNvPr id="7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52859" y="356101"/>
            <a:ext cx="1552149" cy="73593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502005" y="2371444"/>
            <a:ext cx="2461503" cy="1293602"/>
          </a:xfrm>
          <a:prstGeom prst="ellipse">
            <a:avLst/>
          </a:prstGeom>
          <a:solidFill>
            <a:srgbClr val="F4BEE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Виды </a:t>
            </a:r>
            <a:r>
              <a:rPr lang="en-US" sz="2400" b="1" dirty="0" smtClean="0">
                <a:solidFill>
                  <a:schemeClr val="tx1"/>
                </a:solidFill>
              </a:rPr>
              <a:t>PAR </a:t>
            </a:r>
            <a:r>
              <a:rPr lang="en-US" sz="2400" b="1" dirty="0">
                <a:solidFill>
                  <a:schemeClr val="tx1"/>
                </a:solidFill>
              </a:rPr>
              <a:t>TERRE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525025" y="3431484"/>
            <a:ext cx="861647" cy="302455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57480" y="3733939"/>
            <a:ext cx="0" cy="907367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14312" y="3431484"/>
            <a:ext cx="791127" cy="419074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08157" y="3486621"/>
            <a:ext cx="2475172" cy="1259913"/>
          </a:xfrm>
          <a:prstGeom prst="rect">
            <a:avLst/>
          </a:prstGeom>
          <a:solidFill>
            <a:srgbClr val="F4BEE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81040" y="3665046"/>
            <a:ext cx="2643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Классический </a:t>
            </a:r>
          </a:p>
          <a:p>
            <a:pPr algn="ctr"/>
            <a:r>
              <a:rPr lang="en-US" sz="2800" b="1" dirty="0" smtClean="0"/>
              <a:t>Par </a:t>
            </a:r>
            <a:r>
              <a:rPr lang="en-US" sz="2800" b="1" dirty="0" err="1" smtClean="0"/>
              <a:t>terre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00636" y="4686028"/>
            <a:ext cx="3069205" cy="1375118"/>
          </a:xfrm>
          <a:prstGeom prst="rect">
            <a:avLst/>
          </a:prstGeom>
          <a:solidFill>
            <a:srgbClr val="F4BEE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6" name="Прямоугольник 15"/>
          <p:cNvSpPr/>
          <p:nvPr/>
        </p:nvSpPr>
        <p:spPr>
          <a:xfrm>
            <a:off x="8317524" y="3538016"/>
            <a:ext cx="2753273" cy="1449443"/>
          </a:xfrm>
          <a:prstGeom prst="rect">
            <a:avLst/>
          </a:prstGeom>
          <a:solidFill>
            <a:srgbClr val="F4BEE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7" name="TextBox 16"/>
          <p:cNvSpPr txBox="1"/>
          <p:nvPr/>
        </p:nvSpPr>
        <p:spPr>
          <a:xfrm>
            <a:off x="4370629" y="4802150"/>
            <a:ext cx="2802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Силовой комплекс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830754" y="3880489"/>
            <a:ext cx="184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Stretching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00947" y="-85676"/>
            <a:ext cx="9451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</a:p>
          <a:p>
            <a:pPr algn="ctr"/>
            <a:r>
              <a:rPr lang="en-US" sz="3200" b="1" dirty="0" smtClean="0"/>
              <a:t>Par </a:t>
            </a:r>
            <a:r>
              <a:rPr lang="en-US" sz="3200" b="1" dirty="0" err="1" smtClean="0"/>
              <a:t>terre</a:t>
            </a:r>
            <a:r>
              <a:rPr lang="en-US" sz="3200" b="1" dirty="0" smtClean="0"/>
              <a:t> </a:t>
            </a:r>
            <a:r>
              <a:rPr lang="ru-RU" sz="3200" b="1" dirty="0" smtClean="0"/>
              <a:t>играет важную роль в развитии физических данных ребенка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22" name="Picture 6" descr="D:\Загрузки\WhatsApp Image 2023-04-06 at 14.15.00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874" y="1881466"/>
            <a:ext cx="2033991" cy="152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Загрузки\ФУЭТЕ РЕПОРТАЖ\ФУЭТЕ РЕПОРТАЖ\IMG_85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47" y="1854356"/>
            <a:ext cx="2157153" cy="143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Загрузки\Пар тер\IMG_399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0" b="-6770"/>
          <a:stretch/>
        </p:blipFill>
        <p:spPr bwMode="auto">
          <a:xfrm>
            <a:off x="7854152" y="5239972"/>
            <a:ext cx="2493005" cy="125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27" b="12347"/>
          <a:stretch/>
        </p:blipFill>
        <p:spPr bwMode="auto">
          <a:xfrm>
            <a:off x="1692442" y="4920452"/>
            <a:ext cx="2117558" cy="149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106779" y="1261739"/>
            <a:ext cx="3416967" cy="914400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занятиях по классическому танцу мы используем следующие виды партера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830754" y="3850558"/>
            <a:ext cx="184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Stretching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28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703209" y="1741177"/>
            <a:ext cx="9477248" cy="6415485"/>
            <a:chOff x="0" y="-43180"/>
            <a:chExt cx="18796001" cy="8553979"/>
          </a:xfrm>
        </p:grpSpPr>
        <p:sp>
          <p:nvSpPr>
            <p:cNvPr id="7" name="TextBox 7"/>
            <p:cNvSpPr txBox="1"/>
            <p:nvPr/>
          </p:nvSpPr>
          <p:spPr>
            <a:xfrm>
              <a:off x="0" y="-43180"/>
              <a:ext cx="1253990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endParaRPr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758456"/>
              <a:ext cx="18796001" cy="752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endParaRPr lang="ru-RU" sz="3600" spc="179" dirty="0" smtClean="0">
                <a:solidFill>
                  <a:srgbClr val="FCB814"/>
                </a:solidFill>
                <a:latin typeface="Evolventa" panose="020B060402020202020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52859" y="356101"/>
            <a:ext cx="1552149" cy="73593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60040" y="292587"/>
            <a:ext cx="3149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РАЗДЕЛ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316" y="726239"/>
            <a:ext cx="2475172" cy="1259913"/>
          </a:xfrm>
          <a:prstGeom prst="rect">
            <a:avLst/>
          </a:prstGeom>
          <a:solidFill>
            <a:srgbClr val="F4BEE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4316" y="980427"/>
            <a:ext cx="2643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Классический </a:t>
            </a:r>
          </a:p>
          <a:p>
            <a:pPr algn="ctr"/>
            <a:r>
              <a:rPr lang="en-US" sz="2800" b="1" dirty="0" smtClean="0"/>
              <a:t>Par </a:t>
            </a:r>
            <a:r>
              <a:rPr lang="en-US" sz="2800" b="1" dirty="0" err="1" smtClean="0"/>
              <a:t>terre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1110" y="943970"/>
            <a:ext cx="45560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пособствует: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ыворотности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ног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 тела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подвижности голеностопа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осанки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амплитуды движений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08" y="3818035"/>
            <a:ext cx="1661045" cy="1646345"/>
          </a:xfrm>
          <a:prstGeom prst="rect">
            <a:avLst/>
          </a:prstGeom>
        </p:spPr>
      </p:pic>
      <p:pic>
        <p:nvPicPr>
          <p:cNvPr id="20" name="Picture 2" descr="D:\Загрузки\ФУЭТЕ РЕПОРТАЖ\ФУЭТЕ РЕПОРТАЖ\IMG_68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77" y="900287"/>
            <a:ext cx="2167215" cy="1444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081"/>
          <a:stretch/>
        </p:blipFill>
        <p:spPr bwMode="auto">
          <a:xfrm>
            <a:off x="4370620" y="2933681"/>
            <a:ext cx="1586531" cy="222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915"/>
          <a:stretch/>
        </p:blipFill>
        <p:spPr bwMode="auto">
          <a:xfrm>
            <a:off x="697932" y="3633895"/>
            <a:ext cx="1148907" cy="1615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30859" y="5409024"/>
            <a:ext cx="1617742" cy="1213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188319" y="3818035"/>
            <a:ext cx="5745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</a:t>
            </a: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en-US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подготавливает учащихся к классическому экзерсису у станка и на середине.  На первых годах обучения упражнения выполняются медленно, с проработкой всех мышц тела. Девочки прикладывают большое старание и волевые усилия при выполнении упражнений. Также как и экзерсис, классический патер имеет определенную последовательность. С каждым годом обучения, упражнения усложняются, добавляются новые элементы.</a:t>
            </a:r>
          </a:p>
        </p:txBody>
      </p:sp>
      <p:pic>
        <p:nvPicPr>
          <p:cNvPr id="25" name="Picture 6" descr="D:\Загрузки\IMG-20230406-WA006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0" y="2154922"/>
            <a:ext cx="1828508" cy="1371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6" name="Picture 3" descr="D:\Загрузки\IMG-20230406-WA006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5"/>
          <a:stretch/>
        </p:blipFill>
        <p:spPr bwMode="auto">
          <a:xfrm>
            <a:off x="472937" y="5464380"/>
            <a:ext cx="2066423" cy="1244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" name="Picture 2" descr="D:\Загрузки\IMG-20230406-WA006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4125" b="19702"/>
          <a:stretch/>
        </p:blipFill>
        <p:spPr bwMode="auto">
          <a:xfrm>
            <a:off x="2398255" y="2414051"/>
            <a:ext cx="1856781" cy="1326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52859" y="356321"/>
            <a:ext cx="1552149" cy="7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3558" y="212726"/>
            <a:ext cx="4533290" cy="62948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РАЗДЕЛ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4168" y="842212"/>
            <a:ext cx="8001000" cy="225023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Силовой комплекс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позволяет укрепить все мышцы тела.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в силовом комплексе упражнения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укрепляют сухожилия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связки, что несомненно положительно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физическое состояние, внешний вид и метаболизм, одновременно снижая риск заболеваний суставов и мышечных болей.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 позволяют обрести рельеф, улучшить физическую форму, выносливость, силу, что очень важно для занятий хореографией в целом. </a:t>
            </a:r>
          </a:p>
          <a:p>
            <a:endParaRPr lang="ru-RU" sz="3600" b="1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0215" y="346638"/>
            <a:ext cx="3069205" cy="1375118"/>
          </a:xfrm>
          <a:prstGeom prst="rect">
            <a:avLst/>
          </a:prstGeom>
          <a:solidFill>
            <a:srgbClr val="F4BEE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TextBox 7"/>
          <p:cNvSpPr txBox="1"/>
          <p:nvPr/>
        </p:nvSpPr>
        <p:spPr>
          <a:xfrm>
            <a:off x="392187" y="557143"/>
            <a:ext cx="2802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Силовой комплекс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7643" y="3050460"/>
            <a:ext cx="3069205" cy="1375118"/>
          </a:xfrm>
          <a:prstGeom prst="rect">
            <a:avLst/>
          </a:prstGeom>
          <a:solidFill>
            <a:srgbClr val="F4BEE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0" name="TextBox 9"/>
          <p:cNvSpPr txBox="1"/>
          <p:nvPr/>
        </p:nvSpPr>
        <p:spPr>
          <a:xfrm>
            <a:off x="6036817" y="3349268"/>
            <a:ext cx="2730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упражнений силового комплекса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D:\Загрузки\Пар тер\IMG_3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25" y="4972257"/>
            <a:ext cx="2354639" cy="1566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3" descr="D:\Загрузки\Пар тер\IMG_39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3" y="2449580"/>
            <a:ext cx="2416007" cy="1607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5" descr="D:\Загрузки\Пар тер\IMG_4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31" y="3411021"/>
            <a:ext cx="2456971" cy="1634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6" descr="D:\Загрузки\Пар тер\IMG_4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3" y="4425578"/>
            <a:ext cx="2416007" cy="1607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7" descr="D:\Загрузки\Пар тер\IMG_40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408" y="3467486"/>
            <a:ext cx="2322376" cy="1545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412754" y="159503"/>
            <a:ext cx="1552149" cy="7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9326" y="1082842"/>
            <a:ext cx="5382127" cy="480461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Stretching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специальных упражнений, направленных на совершенствование гибкости, развития и подвижности суставов и эластичности мышц.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мышц – один из основных навыков, которым должен обладать танцор. Ведь именно растяжка позволяет выполнять грациозные движения, придает любому танцу легкость и красоту.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в хореографии невозможно выполнить, не обладая достаточным уровнем растяжки и гибкости.</a:t>
            </a:r>
          </a:p>
          <a:p>
            <a:endParaRPr lang="ru-RU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20775" y="131512"/>
            <a:ext cx="1552149" cy="73593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32946" y="365126"/>
            <a:ext cx="4186991" cy="79792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РАЗДЕЛ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215" y="346638"/>
            <a:ext cx="3069205" cy="1375118"/>
          </a:xfrm>
          <a:prstGeom prst="rect">
            <a:avLst/>
          </a:prstGeom>
          <a:solidFill>
            <a:srgbClr val="F4BEE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7" name="Прямоугольник 6"/>
          <p:cNvSpPr/>
          <p:nvPr/>
        </p:nvSpPr>
        <p:spPr>
          <a:xfrm>
            <a:off x="3060032" y="2258558"/>
            <a:ext cx="2526631" cy="1052517"/>
          </a:xfrm>
          <a:prstGeom prst="rect">
            <a:avLst/>
          </a:prstGeom>
          <a:solidFill>
            <a:srgbClr val="F4BEE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TextBox 7"/>
          <p:cNvSpPr txBox="1"/>
          <p:nvPr/>
        </p:nvSpPr>
        <p:spPr>
          <a:xfrm>
            <a:off x="982942" y="639834"/>
            <a:ext cx="184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Stretching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99420" y="2430873"/>
            <a:ext cx="1882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упражнений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Загрузки\Пар тер\IMG_3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01" y="3507090"/>
            <a:ext cx="1817116" cy="1209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3" descr="D:\Загрузки\Пар тер\IMG_39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44" y="5117124"/>
            <a:ext cx="1930992" cy="1284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D:\Загрузки\Пар тер\IMG_39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63" y="3525253"/>
            <a:ext cx="1789818" cy="1190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5" descr="D:\Загрузки\Пар тер\IMG_39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03" y="476884"/>
            <a:ext cx="1123949" cy="1689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6" descr="D:\Загрузки\Пар тер\IMG_398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t="34588" r="4861" b="14628"/>
          <a:stretch/>
        </p:blipFill>
        <p:spPr bwMode="auto">
          <a:xfrm>
            <a:off x="198982" y="5134651"/>
            <a:ext cx="3058954" cy="1267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7" descr="D:\Загрузки\Пар тер\IMG_39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7" y="1765101"/>
            <a:ext cx="2064455" cy="1373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8" descr="D:\Загрузки\Пар тер\IMG_399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7" y="3497635"/>
            <a:ext cx="1831326" cy="1218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" name="Picture 5" descr="D:\Загрузки\ФУЭТЕ РЕПОРТАЖ\ФУЭТЕ РЕПОРТАЖ\IMG_875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97" y="5278028"/>
            <a:ext cx="2231280" cy="1487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2525</Words>
  <Application>Microsoft Office PowerPoint</Application>
  <PresentationFormat>Широкоэкранный</PresentationFormat>
  <Paragraphs>293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Evolventa</vt:lpstr>
      <vt:lpstr>Times New Roman</vt:lpstr>
      <vt:lpstr>Тема Office</vt:lpstr>
      <vt:lpstr>Всероссийский конкурс методических разработок  по реализации дополнительных общеобразовательных программ  «Панорама методических кейсов» </vt:lpstr>
      <vt:lpstr>МЕТОДИЧЕСКИЙ РАЗДЕЛ</vt:lpstr>
      <vt:lpstr>МЕТОДИЧЕСКИЙ РАЗДЕЛ</vt:lpstr>
      <vt:lpstr>МЕТОДИЧЕСКИЙ РАЗДЕЛ</vt:lpstr>
      <vt:lpstr>МЕТОДИЧЕСКИЙ РАЗДЕЛ</vt:lpstr>
      <vt:lpstr>Презентация PowerPoint</vt:lpstr>
      <vt:lpstr>Презентация PowerPoint</vt:lpstr>
      <vt:lpstr>МЕТОДИЧЕСКИЙ РАЗДЕЛ</vt:lpstr>
      <vt:lpstr>МЕТОДИЧЕСКИЙ РАЗДЕЛ</vt:lpstr>
      <vt:lpstr>МЕТОДИЧЕСКИЙ РАЗДЕЛ</vt:lpstr>
      <vt:lpstr>Презентация PowerPoint</vt:lpstr>
      <vt:lpstr>ВОСПИТАТЕЛЬНЫЕ СРЕДСТВА</vt:lpstr>
      <vt:lpstr>ВОСПИТАТЕЛЬНЫЕ СРЕДСТВА</vt:lpstr>
      <vt:lpstr>Презентация PowerPoint</vt:lpstr>
      <vt:lpstr>ВОСПИТАТЕЛЬНЫЕ СРЕДСТВА </vt:lpstr>
      <vt:lpstr>ОЦЕНОЧНЫЕ  СРЕДСТВА </vt:lpstr>
      <vt:lpstr>ОЦЕНОЧНЫЕ  СРЕДСТВА </vt:lpstr>
      <vt:lpstr>ОЦЕНОЧНЫЕ  СРЕДСТВА </vt:lpstr>
      <vt:lpstr>ОЦЕНОЧНЫЕ  СРЕДСТВА</vt:lpstr>
      <vt:lpstr>ОЦЕНОЧНЫЕ  СРЕДСТВА</vt:lpstr>
      <vt:lpstr>ОЦЕНОЧНЫЕ  СРЕДСТВА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133</cp:revision>
  <dcterms:created xsi:type="dcterms:W3CDTF">2022-03-14T06:33:40Z</dcterms:created>
  <dcterms:modified xsi:type="dcterms:W3CDTF">2023-04-10T05:33:16Z</dcterms:modified>
</cp:coreProperties>
</file>