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Relationship Id="rId9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3F71DC-BA0D-1743-AB6E-30E28926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57" y="678657"/>
            <a:ext cx="2528646" cy="1643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D0BC9-E27A-0B42-BC02-68924557FD42}"/>
              </a:ext>
            </a:extLst>
          </p:cNvPr>
          <p:cNvSpPr txBox="1"/>
          <p:nvPr/>
        </p:nvSpPr>
        <p:spPr>
          <a:xfrm>
            <a:off x="5181600" y="19669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45BF25-F9BC-864A-A333-8C18ACF36617}"/>
              </a:ext>
            </a:extLst>
          </p:cNvPr>
          <p:cNvSpPr/>
          <p:nvPr/>
        </p:nvSpPr>
        <p:spPr>
          <a:xfrm>
            <a:off x="684320" y="2649139"/>
            <a:ext cx="3544903" cy="2165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53B9F-E4B7-FF47-B11B-FAA932C77D8D}"/>
              </a:ext>
            </a:extLst>
          </p:cNvPr>
          <p:cNvSpPr txBox="1"/>
          <p:nvPr/>
        </p:nvSpPr>
        <p:spPr>
          <a:xfrm rot="10800000" flipV="1">
            <a:off x="838447" y="3064637"/>
            <a:ext cx="339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>
                <a:solidFill>
                  <a:srgbClr val="C00000"/>
                </a:solidFill>
                <a:latin typeface="Source Sans Pro Light" panose="02000000000000000000" pitchFamily="2" charset="0"/>
                <a:ea typeface="Source Sans Pro Light" panose="02000000000000000000" pitchFamily="2" charset="0"/>
              </a:rPr>
              <a:t>Сведения о качестве реализации дополнительной образовательной программы «Мастерская мини-Кутюр»</a:t>
            </a:r>
            <a:endParaRPr lang="ru-RU"/>
          </a:p>
        </p:txBody>
      </p:sp>
      <p:sp>
        <p:nvSpPr>
          <p:cNvPr id="7" name="Сердце 6">
            <a:extLst>
              <a:ext uri="{FF2B5EF4-FFF2-40B4-BE49-F238E27FC236}">
                <a16:creationId xmlns:a16="http://schemas.microsoft.com/office/drawing/2014/main" id="{1E2E6753-4A08-E04E-947A-22AF5ECD2F24}"/>
              </a:ext>
            </a:extLst>
          </p:cNvPr>
          <p:cNvSpPr/>
          <p:nvPr/>
        </p:nvSpPr>
        <p:spPr>
          <a:xfrm>
            <a:off x="7878364" y="2907505"/>
            <a:ext cx="4069558" cy="34801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Показатели результативности программы</a:t>
            </a:r>
          </a:p>
        </p:txBody>
      </p:sp>
      <p:sp>
        <p:nvSpPr>
          <p:cNvPr id="8" name="Сердце 7">
            <a:extLst>
              <a:ext uri="{FF2B5EF4-FFF2-40B4-BE49-F238E27FC236}">
                <a16:creationId xmlns:a16="http://schemas.microsoft.com/office/drawing/2014/main" id="{97815E17-E156-5C4C-8269-21AED42BDBF4}"/>
              </a:ext>
            </a:extLst>
          </p:cNvPr>
          <p:cNvSpPr/>
          <p:nvPr/>
        </p:nvSpPr>
        <p:spPr>
          <a:xfrm>
            <a:off x="7878364" y="255986"/>
            <a:ext cx="2426494" cy="22979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Востребованность программы</a:t>
            </a:r>
          </a:p>
        </p:txBody>
      </p:sp>
      <p:sp>
        <p:nvSpPr>
          <p:cNvPr id="9" name="Сердце 8">
            <a:extLst>
              <a:ext uri="{FF2B5EF4-FFF2-40B4-BE49-F238E27FC236}">
                <a16:creationId xmlns:a16="http://schemas.microsoft.com/office/drawing/2014/main" id="{BDDBC46A-2831-CB48-B05B-8EC9E09B3410}"/>
              </a:ext>
            </a:extLst>
          </p:cNvPr>
          <p:cNvSpPr/>
          <p:nvPr/>
        </p:nvSpPr>
        <p:spPr>
          <a:xfrm>
            <a:off x="5256609" y="1500188"/>
            <a:ext cx="2315766" cy="19954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Динамика образовательных результатов</a:t>
            </a:r>
          </a:p>
        </p:txBody>
      </p:sp>
      <p:sp>
        <p:nvSpPr>
          <p:cNvPr id="10" name="Сердце 9">
            <a:extLst>
              <a:ext uri="{FF2B5EF4-FFF2-40B4-BE49-F238E27FC236}">
                <a16:creationId xmlns:a16="http://schemas.microsoft.com/office/drawing/2014/main" id="{91AE9230-BBFA-7146-BA74-CF85A3D0885B}"/>
              </a:ext>
            </a:extLst>
          </p:cNvPr>
          <p:cNvSpPr/>
          <p:nvPr/>
        </p:nvSpPr>
        <p:spPr>
          <a:xfrm>
            <a:off x="5231605" y="4392213"/>
            <a:ext cx="2191941" cy="19954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Динамика личностных достижений</a:t>
            </a:r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68316CF6-7B7F-E642-B02B-D649743F6F9D}"/>
              </a:ext>
            </a:extLst>
          </p:cNvPr>
          <p:cNvSpPr/>
          <p:nvPr/>
        </p:nvSpPr>
        <p:spPr>
          <a:xfrm>
            <a:off x="6961881" y="3238558"/>
            <a:ext cx="438746" cy="4262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id="{73619E50-2E04-CD45-A30A-130EC7C9DBEF}"/>
              </a:ext>
            </a:extLst>
          </p:cNvPr>
          <p:cNvSpPr/>
          <p:nvPr/>
        </p:nvSpPr>
        <p:spPr>
          <a:xfrm>
            <a:off x="7316389" y="3719573"/>
            <a:ext cx="438746" cy="4262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>
            <a:extLst>
              <a:ext uri="{FF2B5EF4-FFF2-40B4-BE49-F238E27FC236}">
                <a16:creationId xmlns:a16="http://schemas.microsoft.com/office/drawing/2014/main" id="{1B5C5954-13F5-3748-A301-1F92B423FC3D}"/>
              </a:ext>
            </a:extLst>
          </p:cNvPr>
          <p:cNvSpPr/>
          <p:nvPr/>
        </p:nvSpPr>
        <p:spPr>
          <a:xfrm>
            <a:off x="9693770" y="2812315"/>
            <a:ext cx="438746" cy="4262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>
            <a:extLst>
              <a:ext uri="{FF2B5EF4-FFF2-40B4-BE49-F238E27FC236}">
                <a16:creationId xmlns:a16="http://schemas.microsoft.com/office/drawing/2014/main" id="{E9FAC0BC-443A-EC49-A079-318CDD2D87B4}"/>
              </a:ext>
            </a:extLst>
          </p:cNvPr>
          <p:cNvSpPr/>
          <p:nvPr/>
        </p:nvSpPr>
        <p:spPr>
          <a:xfrm>
            <a:off x="7705427" y="4928114"/>
            <a:ext cx="438746" cy="4262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>
            <a:extLst>
              <a:ext uri="{FF2B5EF4-FFF2-40B4-BE49-F238E27FC236}">
                <a16:creationId xmlns:a16="http://schemas.microsoft.com/office/drawing/2014/main" id="{F5166AF3-84EF-D743-B0A8-F31F22750D4B}"/>
              </a:ext>
            </a:extLst>
          </p:cNvPr>
          <p:cNvSpPr/>
          <p:nvPr/>
        </p:nvSpPr>
        <p:spPr>
          <a:xfrm>
            <a:off x="7450334" y="5494849"/>
            <a:ext cx="438746" cy="4262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рдце 22">
            <a:extLst>
              <a:ext uri="{FF2B5EF4-FFF2-40B4-BE49-F238E27FC236}">
                <a16:creationId xmlns:a16="http://schemas.microsoft.com/office/drawing/2014/main" id="{D04F9136-9A71-B348-B95B-2849A3384256}"/>
              </a:ext>
            </a:extLst>
          </p:cNvPr>
          <p:cNvSpPr/>
          <p:nvPr/>
        </p:nvSpPr>
        <p:spPr>
          <a:xfrm>
            <a:off x="9693770" y="2216940"/>
            <a:ext cx="438746" cy="4262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412E5-9229-DC43-ABCA-7AA1511B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5" y="488435"/>
            <a:ext cx="3809999" cy="956659"/>
          </a:xfrm>
        </p:spPr>
        <p:txBody>
          <a:bodyPr/>
          <a:lstStyle/>
          <a:p>
            <a:r>
              <a:rPr lang="ru-RU" sz="2000"/>
              <a:t>Стабильность численного</a:t>
            </a:r>
            <a:br>
              <a:rPr lang="ru-RU" sz="2000"/>
            </a:br>
            <a:r>
              <a:rPr lang="ru-RU" sz="2000"/>
              <a:t> состава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163F2-8437-AF49-B9F9-6B205E2F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5" y="1376184"/>
            <a:ext cx="3642945" cy="775367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Увеличение численного состава обучающихся</a:t>
            </a:r>
          </a:p>
        </p:txBody>
      </p:sp>
      <p:sp>
        <p:nvSpPr>
          <p:cNvPr id="5" name="Сердце 4">
            <a:extLst>
              <a:ext uri="{FF2B5EF4-FFF2-40B4-BE49-F238E27FC236}">
                <a16:creationId xmlns:a16="http://schemas.microsoft.com/office/drawing/2014/main" id="{44C0F5AF-D439-5048-B064-AE5EA0B59961}"/>
              </a:ext>
            </a:extLst>
          </p:cNvPr>
          <p:cNvSpPr/>
          <p:nvPr/>
        </p:nvSpPr>
        <p:spPr>
          <a:xfrm>
            <a:off x="375464" y="634589"/>
            <a:ext cx="3006327" cy="237529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Востребованность программы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03124DE-D876-D84F-AEA0-BE1EEC0EF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" t="1" b="-782"/>
          <a:stretch/>
        </p:blipFill>
        <p:spPr>
          <a:xfrm>
            <a:off x="7595820" y="529800"/>
            <a:ext cx="2426037" cy="1830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135C12-7B6B-2D42-B599-A4ECE53BFAEC}"/>
              </a:ext>
            </a:extLst>
          </p:cNvPr>
          <p:cNvSpPr txBox="1"/>
          <p:nvPr/>
        </p:nvSpPr>
        <p:spPr>
          <a:xfrm>
            <a:off x="735541" y="3241197"/>
            <a:ext cx="4577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По данным анкетирования среди обучающихся и родителей: «Удовлетворенность образовательным процессом  в объединении «Мастерская мини-Кутюр» подтверждается востребованность данного вида деятельности в развитии и воспитании значимых личностных качеств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BC501A4-A9DF-124E-B03B-72E80B67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4" y="3724682"/>
            <a:ext cx="2297757" cy="2284052"/>
          </a:xfrm>
          <a:prstGeom prst="rect">
            <a:avLst/>
          </a:prstGeom>
        </p:spPr>
      </p:pic>
      <p:sp>
        <p:nvSpPr>
          <p:cNvPr id="9" name="Выноска: изогнутая линия с чертой 8">
            <a:extLst>
              <a:ext uri="{FF2B5EF4-FFF2-40B4-BE49-F238E27FC236}">
                <a16:creationId xmlns:a16="http://schemas.microsoft.com/office/drawing/2014/main" id="{02F74F79-A3CC-294D-9C99-95C9F0EC5206}"/>
              </a:ext>
            </a:extLst>
          </p:cNvPr>
          <p:cNvSpPr/>
          <p:nvPr/>
        </p:nvSpPr>
        <p:spPr>
          <a:xfrm>
            <a:off x="9184846" y="5793937"/>
            <a:ext cx="2804746" cy="64565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8219"/>
              <a:gd name="adj6" fmla="val -58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Развивает самостоятельность, аккуратность, трудолюбие</a:t>
            </a:r>
          </a:p>
        </p:txBody>
      </p:sp>
      <p:sp>
        <p:nvSpPr>
          <p:cNvPr id="10" name="Выноска: изогнутая линия с чертой 9">
            <a:extLst>
              <a:ext uri="{FF2B5EF4-FFF2-40B4-BE49-F238E27FC236}">
                <a16:creationId xmlns:a16="http://schemas.microsoft.com/office/drawing/2014/main" id="{B4245CFC-6EB8-A94E-8E8D-653E3E595D9A}"/>
              </a:ext>
            </a:extLst>
          </p:cNvPr>
          <p:cNvSpPr/>
          <p:nvPr/>
        </p:nvSpPr>
        <p:spPr>
          <a:xfrm>
            <a:off x="9184847" y="2954220"/>
            <a:ext cx="2804746" cy="57395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6134"/>
              <a:gd name="adj6" fmla="val -84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Отвечает запросам ребёнка</a:t>
            </a:r>
          </a:p>
        </p:txBody>
      </p:sp>
      <p:sp>
        <p:nvSpPr>
          <p:cNvPr id="11" name="Выноска: изогнутая линия с чертой 10">
            <a:extLst>
              <a:ext uri="{FF2B5EF4-FFF2-40B4-BE49-F238E27FC236}">
                <a16:creationId xmlns:a16="http://schemas.microsoft.com/office/drawing/2014/main" id="{2BA47188-95B8-3E48-84C2-8D73EBA5FC04}"/>
              </a:ext>
            </a:extLst>
          </p:cNvPr>
          <p:cNvSpPr/>
          <p:nvPr/>
        </p:nvSpPr>
        <p:spPr>
          <a:xfrm>
            <a:off x="9184847" y="3724682"/>
            <a:ext cx="2763073" cy="82993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192"/>
              <a:gd name="adj6" fmla="val -9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Развивает творческие способности</a:t>
            </a:r>
          </a:p>
        </p:txBody>
      </p:sp>
      <p:sp>
        <p:nvSpPr>
          <p:cNvPr id="12" name="Выноска: изогнутая линия с чертой 11">
            <a:extLst>
              <a:ext uri="{FF2B5EF4-FFF2-40B4-BE49-F238E27FC236}">
                <a16:creationId xmlns:a16="http://schemas.microsoft.com/office/drawing/2014/main" id="{8FF9493C-BC96-E743-A1BF-81544EAC9C49}"/>
              </a:ext>
            </a:extLst>
          </p:cNvPr>
          <p:cNvSpPr/>
          <p:nvPr/>
        </p:nvSpPr>
        <p:spPr>
          <a:xfrm>
            <a:off x="9184846" y="4848006"/>
            <a:ext cx="2763073" cy="69598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204"/>
              <a:gd name="adj6" fmla="val -76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Развивает интерес к познанию культурных ценностей</a:t>
            </a:r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F33254F3-8CAF-D143-A6C0-8602048ACBD5}"/>
              </a:ext>
            </a:extLst>
          </p:cNvPr>
          <p:cNvSpPr/>
          <p:nvPr/>
        </p:nvSpPr>
        <p:spPr>
          <a:xfrm>
            <a:off x="341358" y="4394273"/>
            <a:ext cx="566311" cy="4537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id="{7B114A5B-38B5-5343-903B-CC1DDCD43BDD}"/>
              </a:ext>
            </a:extLst>
          </p:cNvPr>
          <p:cNvSpPr/>
          <p:nvPr/>
        </p:nvSpPr>
        <p:spPr>
          <a:xfrm>
            <a:off x="3456406" y="1595371"/>
            <a:ext cx="566311" cy="4537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>
            <a:extLst>
              <a:ext uri="{FF2B5EF4-FFF2-40B4-BE49-F238E27FC236}">
                <a16:creationId xmlns:a16="http://schemas.microsoft.com/office/drawing/2014/main" id="{60805D58-6FE6-9C45-B91E-2305D2D5B976}"/>
              </a:ext>
            </a:extLst>
          </p:cNvPr>
          <p:cNvSpPr/>
          <p:nvPr/>
        </p:nvSpPr>
        <p:spPr>
          <a:xfrm>
            <a:off x="3456405" y="694181"/>
            <a:ext cx="566311" cy="4537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9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BC04E-F4AB-1E41-B92D-5F62FD37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281" y="662271"/>
            <a:ext cx="6792516" cy="1845188"/>
          </a:xfrm>
        </p:spPr>
        <p:txBody>
          <a:bodyPr/>
          <a:lstStyle/>
          <a:p>
            <a:r>
              <a:rPr lang="ru-RU" sz="1800"/>
              <a:t>Результат освоения образовательной программы – это совокупность предметных и метапредметных знаний, умений и навыков, личностных качеств, сформированных с учётом цели и задач обучения, воспитания и развития.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C4D61-F467-EC4D-B49A-FD1F8805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282" y="2400301"/>
            <a:ext cx="6750844" cy="1891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/>
              <a:t>По итогам учебного года Проводится комплексная диагностика освоения образовательной программы, где анализируется сформированность предметных и метапредметных знаний и умений.</a:t>
            </a:r>
          </a:p>
        </p:txBody>
      </p:sp>
      <p:sp>
        <p:nvSpPr>
          <p:cNvPr id="7" name="Сердце 6">
            <a:extLst>
              <a:ext uri="{FF2B5EF4-FFF2-40B4-BE49-F238E27FC236}">
                <a16:creationId xmlns:a16="http://schemas.microsoft.com/office/drawing/2014/main" id="{682C5C96-7E13-1848-81AD-392E8970AFB2}"/>
              </a:ext>
            </a:extLst>
          </p:cNvPr>
          <p:cNvSpPr/>
          <p:nvPr/>
        </p:nvSpPr>
        <p:spPr>
          <a:xfrm>
            <a:off x="3109924" y="761933"/>
            <a:ext cx="566311" cy="4537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>
            <a:extLst>
              <a:ext uri="{FF2B5EF4-FFF2-40B4-BE49-F238E27FC236}">
                <a16:creationId xmlns:a16="http://schemas.microsoft.com/office/drawing/2014/main" id="{D71D431D-EE52-3F4A-B453-B981A3A720EC}"/>
              </a:ext>
            </a:extLst>
          </p:cNvPr>
          <p:cNvSpPr/>
          <p:nvPr/>
        </p:nvSpPr>
        <p:spPr>
          <a:xfrm>
            <a:off x="3146823" y="2507459"/>
            <a:ext cx="566311" cy="4537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826ECEF4-3290-A14E-A403-52600050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29" y="3740890"/>
            <a:ext cx="5305706" cy="2860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548D1A-0E72-6649-A62C-06E9298B14CE}"/>
              </a:ext>
            </a:extLst>
          </p:cNvPr>
          <p:cNvSpPr txBox="1"/>
          <p:nvPr/>
        </p:nvSpPr>
        <p:spPr>
          <a:xfrm>
            <a:off x="5181600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0EB4D-4373-AE47-AF34-583591378487}"/>
              </a:ext>
            </a:extLst>
          </p:cNvPr>
          <p:cNvSpPr txBox="1"/>
          <p:nvPr/>
        </p:nvSpPr>
        <p:spPr>
          <a:xfrm>
            <a:off x="5181600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3E4BA-F374-B040-BCFE-C0B26409D65B}"/>
              </a:ext>
            </a:extLst>
          </p:cNvPr>
          <p:cNvSpPr txBox="1"/>
          <p:nvPr/>
        </p:nvSpPr>
        <p:spPr>
          <a:xfrm>
            <a:off x="839390" y="4039688"/>
            <a:ext cx="1422797" cy="94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53B2E3C-9979-D242-BBEE-362F2EA0060B}"/>
              </a:ext>
            </a:extLst>
          </p:cNvPr>
          <p:cNvSpPr/>
          <p:nvPr/>
        </p:nvSpPr>
        <p:spPr>
          <a:xfrm>
            <a:off x="6652339" y="5821901"/>
            <a:ext cx="716122" cy="747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>
                <a:solidFill>
                  <a:srgbClr val="0070C0"/>
                </a:solidFill>
              </a:rPr>
              <a:t>Высокий</a:t>
            </a:r>
          </a:p>
          <a:p>
            <a:pPr algn="ctr"/>
            <a:r>
              <a:rPr lang="ru-RU" sz="800" b="1">
                <a:solidFill>
                  <a:schemeClr val="accent2"/>
                </a:solidFill>
              </a:rPr>
              <a:t>Средний</a:t>
            </a:r>
          </a:p>
          <a:p>
            <a:pPr algn="ctr"/>
            <a:r>
              <a:rPr lang="ru-RU" sz="800">
                <a:solidFill>
                  <a:schemeClr val="bg1">
                    <a:lumMod val="50000"/>
                    <a:lumOff val="50000"/>
                  </a:schemeClr>
                </a:solidFill>
              </a:rPr>
              <a:t>Низкий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5225D67-6FFC-4840-8B6C-3C207D9CC102}"/>
              </a:ext>
            </a:extLst>
          </p:cNvPr>
          <p:cNvSpPr/>
          <p:nvPr/>
        </p:nvSpPr>
        <p:spPr>
          <a:xfrm>
            <a:off x="578957" y="3705172"/>
            <a:ext cx="5305706" cy="282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   Уровни овладения предметными знаниями и умениями.</a:t>
            </a:r>
          </a:p>
          <a:p>
            <a:r>
              <a:rPr lang="ru-RU"/>
              <a:t>Форма диагностики: творческая работа</a:t>
            </a:r>
          </a:p>
          <a:p>
            <a:endParaRPr lang="ru-RU"/>
          </a:p>
          <a:p>
            <a:pPr marL="342900" indent="-342900">
              <a:buFont typeface="+mj-lt"/>
              <a:buAutoNum type="arabicPeriod"/>
            </a:pPr>
            <a:r>
              <a:rPr lang="ru-RU"/>
              <a:t>Уровень теоретических знаний.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Уровень применения знаний и умений в практической работе.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Самостоятельная работа по эскизу</a:t>
            </a: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C44A8DF7-82BB-4645-AF7F-97E504E365DF}"/>
              </a:ext>
            </a:extLst>
          </p:cNvPr>
          <p:cNvSpPr/>
          <p:nvPr/>
        </p:nvSpPr>
        <p:spPr>
          <a:xfrm>
            <a:off x="286147" y="620623"/>
            <a:ext cx="2725731" cy="21949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Динамика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15545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рдце 4">
            <a:extLst>
              <a:ext uri="{FF2B5EF4-FFF2-40B4-BE49-F238E27FC236}">
                <a16:creationId xmlns:a16="http://schemas.microsoft.com/office/drawing/2014/main" id="{43886A94-03B4-3044-83AD-175B325B910A}"/>
              </a:ext>
            </a:extLst>
          </p:cNvPr>
          <p:cNvSpPr/>
          <p:nvPr/>
        </p:nvSpPr>
        <p:spPr>
          <a:xfrm>
            <a:off x="286147" y="620623"/>
            <a:ext cx="2725731" cy="21949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Динамика личностных результатов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49BCE-C980-8C49-B018-D815A2FA311E}"/>
              </a:ext>
            </a:extLst>
          </p:cNvPr>
          <p:cNvSpPr/>
          <p:nvPr/>
        </p:nvSpPr>
        <p:spPr>
          <a:xfrm>
            <a:off x="3192378" y="215810"/>
            <a:ext cx="7094622" cy="340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   Уровни сформированности метапредметных умений и навыков.</a:t>
            </a:r>
          </a:p>
          <a:p>
            <a:pPr algn="ctr"/>
            <a:r>
              <a:rPr lang="ru-RU"/>
              <a:t>Форма диагностики: наблюдение за процессом самостоятельной творческой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Уровень регулятивных навыков: планирование, анализ, коррекция и оценка.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Уровень коммуникативных умений: способность к сотрудничеству, коммуникативность.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Уровень познавательных умений: самоорганизация, способность работы с различными источниками информации.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67C0D47-FD51-0640-BF8D-F545E2E8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893" y="3798094"/>
            <a:ext cx="4738827" cy="258982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2FFA5D-0A49-4148-A26E-BCDB3D965252}"/>
              </a:ext>
            </a:extLst>
          </p:cNvPr>
          <p:cNvSpPr/>
          <p:nvPr/>
        </p:nvSpPr>
        <p:spPr>
          <a:xfrm>
            <a:off x="7173378" y="5525934"/>
            <a:ext cx="716122" cy="747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>
                <a:solidFill>
                  <a:srgbClr val="0070C0"/>
                </a:solidFill>
              </a:rPr>
              <a:t>Высокий</a:t>
            </a:r>
          </a:p>
          <a:p>
            <a:pPr algn="ctr"/>
            <a:r>
              <a:rPr lang="ru-RU" sz="800" b="1">
                <a:solidFill>
                  <a:schemeClr val="accent2"/>
                </a:solidFill>
              </a:rPr>
              <a:t>Средний</a:t>
            </a:r>
          </a:p>
          <a:p>
            <a:pPr algn="ctr"/>
            <a:r>
              <a:rPr lang="ru-RU" sz="800">
                <a:solidFill>
                  <a:schemeClr val="bg1">
                    <a:lumMod val="50000"/>
                    <a:lumOff val="50000"/>
                  </a:schemeClr>
                </a:solidFill>
              </a:rPr>
              <a:t>Низкий </a:t>
            </a:r>
          </a:p>
        </p:txBody>
      </p:sp>
      <p:sp>
        <p:nvSpPr>
          <p:cNvPr id="11" name="Сердце 10">
            <a:extLst>
              <a:ext uri="{FF2B5EF4-FFF2-40B4-BE49-F238E27FC236}">
                <a16:creationId xmlns:a16="http://schemas.microsoft.com/office/drawing/2014/main" id="{52E19328-A1CD-D545-8143-AD23E1539AAB}"/>
              </a:ext>
            </a:extLst>
          </p:cNvPr>
          <p:cNvSpPr/>
          <p:nvPr/>
        </p:nvSpPr>
        <p:spPr>
          <a:xfrm>
            <a:off x="545215" y="3656653"/>
            <a:ext cx="4093740" cy="249279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Об успешной самореализации детей свидетельствуею первые достижения на  конкурсах 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D772E9FD-988C-284B-8C8A-9C68F552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74" y="3989963"/>
            <a:ext cx="566867" cy="773971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EB76F107-C772-294B-9D7B-B7A559846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34" y="4243862"/>
            <a:ext cx="566740" cy="800238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884BB0CD-713A-5546-A837-57DF6F8DA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35" y="5093006"/>
            <a:ext cx="474378" cy="663030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76A8B9C6-C37A-2549-94C8-2C5518F76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398" y="3878238"/>
            <a:ext cx="796971" cy="577724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ECFE8295-82D8-9649-A349-7F2022645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399" y="5216536"/>
            <a:ext cx="564096" cy="683226"/>
          </a:xfrm>
          <a:prstGeom prst="rect">
            <a:avLst/>
          </a:prstGeom>
        </p:spPr>
      </p:pic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200F92FD-779F-BC46-95E9-79CE33874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939" y="4714700"/>
            <a:ext cx="509797" cy="683226"/>
          </a:xfrm>
          <a:prstGeom prst="rect">
            <a:avLst/>
          </a:prstGeom>
        </p:spPr>
      </p:pic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4894DAC5-F60C-8142-A8DA-44FEF08407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7471" y="5575015"/>
            <a:ext cx="487335" cy="4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1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Ион</vt:lpstr>
      <vt:lpstr>Презентация PowerPoint</vt:lpstr>
      <vt:lpstr>Стабильность численного  состава обучающихся</vt:lpstr>
      <vt:lpstr>Результат освоения образовательной программы – это совокупность предметных и метапредметных знаний, умений и навыков, личностных качеств, сформированных с учётом цели и задач обучения, воспитания и развития.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Неизвестный пользователь</cp:lastModifiedBy>
  <cp:revision>2</cp:revision>
  <dcterms:created xsi:type="dcterms:W3CDTF">2021-01-13T06:21:33Z</dcterms:created>
  <dcterms:modified xsi:type="dcterms:W3CDTF">2021-01-13T09:37:41Z</dcterms:modified>
</cp:coreProperties>
</file>